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5"/>
    <p:sldMasterId id="2147483676" r:id="rId6"/>
  </p:sldMasterIdLst>
  <p:notesMasterIdLst>
    <p:notesMasterId r:id="rId17"/>
  </p:notesMasterIdLst>
  <p:handoutMasterIdLst>
    <p:handoutMasterId r:id="rId18"/>
  </p:handoutMasterIdLst>
  <p:sldIdLst>
    <p:sldId id="256" r:id="rId7"/>
    <p:sldId id="257" r:id="rId8"/>
    <p:sldId id="260" r:id="rId9"/>
    <p:sldId id="262" r:id="rId10"/>
    <p:sldId id="261" r:id="rId11"/>
    <p:sldId id="265" r:id="rId12"/>
    <p:sldId id="264" r:id="rId13"/>
    <p:sldId id="266" r:id="rId14"/>
    <p:sldId id="258" r:id="rId15"/>
    <p:sldId id="269" r:id="rId1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de-D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8486"/>
    <a:srgbClr val="9B2341"/>
    <a:srgbClr val="757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howGuides="1">
      <p:cViewPr varScale="1">
        <p:scale>
          <a:sx n="137" d="100"/>
          <a:sy n="137" d="100"/>
        </p:scale>
        <p:origin x="126" y="7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2916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1.fntdata"/><Relationship Id="rId22" Type="http://schemas.openxmlformats.org/officeDocument/2006/relationships/font" Target="fonts/font4.fntdata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011E-937A-458F-BA51-86200EF3214A}" type="datetimeFigureOut">
              <a:rPr lang="de-AT" smtClean="0"/>
              <a:t>06.07.2022</a:t>
            </a:fld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3672C-93BA-476E-8A08-EB44534243A1}" type="slidenum">
              <a:rPr lang="de-AT" smtClean="0"/>
              <a:t>‹#›</a:t>
            </a:fld>
            <a:endParaRPr lang="de-AT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68579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dirty="0"/>
              <a:t>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F6AB-C971-47E8-8176-4E1B312A6255}" type="datetimeFigureOut">
              <a:rPr lang="de-AT" smtClean="0"/>
              <a:t>06.07.2022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898525"/>
            <a:ext cx="6670675" cy="3752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59868"/>
            <a:ext cx="5438140" cy="43237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318FA-237F-456A-AB23-7D58E58469D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3758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82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5474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5218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8691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51278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105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984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780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2019 cartoon by Peruvian political cartoonist Carlin (not to be confused with the late comedian George Carlin) has sparked discussion, argument, and controversy around the globe.</a:t>
            </a:r>
          </a:p>
          <a:p>
            <a:r>
              <a:rPr lang="en-US" dirty="0" err="1"/>
              <a:t>Meritocracia</a:t>
            </a:r>
            <a:r>
              <a:rPr lang="en-US" dirty="0"/>
              <a:t>, or Meritocracy, is defined by the Cambridge dictionary as a social system, society, or organization in which people get success or power because of their abilities, not because of their money or social position.</a:t>
            </a:r>
          </a:p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0318FA-237F-456A-AB23-7D58E58469D4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592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383798"/>
            <a:ext cx="6840000" cy="1620000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42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presentation title</a:t>
            </a:r>
            <a:endParaRPr lang="de-A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291830"/>
            <a:ext cx="6840000" cy="10800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700">
                <a:solidFill>
                  <a:schemeClr val="accent1"/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Dr. </a:t>
            </a:r>
            <a:r>
              <a:rPr lang="en-US" dirty="0" err="1"/>
              <a:t>Vorname</a:t>
            </a:r>
            <a:r>
              <a:rPr lang="en-US" dirty="0"/>
              <a:t> </a:t>
            </a:r>
            <a:r>
              <a:rPr lang="en-US" dirty="0" err="1"/>
              <a:t>Nachname</a:t>
            </a:r>
            <a:br>
              <a:rPr lang="en-US" dirty="0"/>
            </a:br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Höhere</a:t>
            </a:r>
            <a:r>
              <a:rPr lang="en-US" dirty="0"/>
              <a:t> </a:t>
            </a:r>
            <a:r>
              <a:rPr lang="en-US" dirty="0" err="1"/>
              <a:t>Studien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Januar</a:t>
            </a:r>
            <a:r>
              <a:rPr lang="en-US" dirty="0"/>
              <a:t> 1901</a:t>
            </a:r>
            <a:endParaRPr lang="de-A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98BB3-B41D-4010-A9B1-F7C0852FD7D5}" type="datetime4">
              <a:rPr lang="de-AT" smtClean="0"/>
              <a:t>6. Juli 2022</a:t>
            </a:fld>
            <a:endParaRPr lang="de-A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7118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AE95-10A3-4151-9C81-682C944D62F0}" type="datetime4">
              <a:rPr lang="de-AT" smtClean="0"/>
              <a:t>6. Juli 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52000" y="1890000"/>
            <a:ext cx="6840000" cy="2700000"/>
          </a:xfrm>
        </p:spPr>
        <p:txBody>
          <a:bodyPr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defRPr sz="280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defRPr sz="2000"/>
            </a:lvl3pPr>
            <a:lvl4pPr marL="1583820" indent="-323963">
              <a:lnSpc>
                <a:spcPct val="100000"/>
              </a:lnSpc>
              <a:spcBef>
                <a:spcPts val="480"/>
              </a:spcBef>
              <a:defRPr sz="2000"/>
            </a:lvl4pPr>
            <a:lvl5pPr marL="1907783" indent="-287967">
              <a:lnSpc>
                <a:spcPct val="100000"/>
              </a:lnSpc>
              <a:spcBef>
                <a:spcPts val="480"/>
              </a:spcBef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933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1080000"/>
            <a:ext cx="6840000" cy="27000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00000"/>
              </a:lnSpc>
              <a:defRPr sz="4200" baseline="0"/>
            </a:lvl1pPr>
          </a:lstStyle>
          <a:p>
            <a:r>
              <a:rPr lang="en-US" dirty="0"/>
              <a:t>Click to add chapter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1E38FE-2AC0-4A74-A9A9-47239A67A030}" type="datetime4">
              <a:rPr lang="de-AT" smtClean="0"/>
              <a:t>6. Juli 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52000" y="3780000"/>
            <a:ext cx="6840000" cy="54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defRPr sz="1700" baseline="0">
                <a:solidFill>
                  <a:schemeClr val="accent1"/>
                </a:solidFill>
              </a:defRPr>
            </a:lvl1pPr>
            <a:lvl2pPr marL="863902" indent="-395955">
              <a:spcBef>
                <a:spcPts val="0"/>
              </a:spcBef>
              <a:defRPr/>
            </a:lvl2pPr>
            <a:lvl3pPr marL="1223861" indent="-359959">
              <a:spcBef>
                <a:spcPts val="0"/>
              </a:spcBef>
              <a:defRPr sz="2000"/>
            </a:lvl3pPr>
            <a:lvl4pPr marL="1569422" indent="-323963">
              <a:spcBef>
                <a:spcPts val="32"/>
              </a:spcBef>
              <a:defRPr/>
            </a:lvl4pPr>
            <a:lvl5pPr marL="1853789" indent="-287967">
              <a:defRPr/>
            </a:lvl5pPr>
          </a:lstStyle>
          <a:p>
            <a:pPr lvl="0"/>
            <a:r>
              <a:rPr lang="en-US" dirty="0"/>
              <a:t>Click to add additional text</a:t>
            </a:r>
          </a:p>
        </p:txBody>
      </p:sp>
    </p:spTree>
    <p:extLst>
      <p:ext uri="{BB962C8B-B14F-4D97-AF65-F5344CB8AC3E}">
        <p14:creationId xmlns:p14="http://schemas.microsoft.com/office/powerpoint/2010/main" val="5659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9701-2ABD-4E17-82C6-6CD1ED9A6AB7}" type="datetime4">
              <a:rPr lang="de-AT" smtClean="0"/>
              <a:t>6. Juli 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52000" y="1890000"/>
            <a:ext cx="6840000" cy="2700000"/>
          </a:xfrm>
        </p:spPr>
        <p:txBody>
          <a:bodyPr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defRPr sz="280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defRPr sz="2000"/>
            </a:lvl3pPr>
            <a:lvl4pPr marL="1583820" indent="-323963">
              <a:lnSpc>
                <a:spcPct val="100000"/>
              </a:lnSpc>
              <a:spcBef>
                <a:spcPts val="480"/>
              </a:spcBef>
              <a:defRPr sz="2000"/>
            </a:lvl4pPr>
            <a:lvl5pPr marL="1907783" indent="-287967">
              <a:lnSpc>
                <a:spcPct val="100000"/>
              </a:lnSpc>
              <a:spcBef>
                <a:spcPts val="48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5664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Title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000" y="810000"/>
            <a:ext cx="6840000" cy="3780000"/>
          </a:xfrm>
        </p:spPr>
        <p:txBody>
          <a:bodyPr lIns="0" tIns="0" rIns="0" bIns="0" anchor="ctr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8258-7973-4ECE-B2D7-322D4874ED57}" type="datetime4">
              <a:rPr lang="de-AT" smtClean="0"/>
              <a:t>6. Juli 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F764B-4052-4F19-BF82-E8BCB2654338}" type="slidenum">
              <a:rPr lang="de-AT" smtClean="0"/>
              <a:t>‹#›</a:t>
            </a:fld>
            <a:endParaRPr lang="de-A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132960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Media with Caption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2000" y="4185000"/>
            <a:ext cx="363600" cy="864000"/>
          </a:xfrm>
        </p:spPr>
        <p:txBody>
          <a:bodyPr vert="vert270"/>
          <a:lstStyle/>
          <a:p>
            <a:fld id="{566302F8-CCDA-45B9-ADA1-286C5E9C0C68}" type="datetime4">
              <a:rPr lang="de-AT" smtClean="0"/>
              <a:t>6. Juli 2022</a:t>
            </a:fld>
            <a:endParaRPr lang="de-A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32000" y="1491630"/>
            <a:ext cx="363600" cy="2434170"/>
          </a:xfrm>
        </p:spPr>
        <p:txBody>
          <a:bodyPr vert="vert270"/>
          <a:lstStyle/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2000" y="810000"/>
            <a:ext cx="363600" cy="411600"/>
          </a:xfrm>
        </p:spPr>
        <p:txBody>
          <a:bodyPr vert="vert270"/>
          <a:lstStyle/>
          <a:p>
            <a:fld id="{A5FF764B-4052-4F19-BF82-E8BCB2654338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anchor="t">
            <a:normAutofit/>
          </a:bodyPr>
          <a:lstStyle>
            <a:lvl1pPr algn="l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media caption or media title</a:t>
            </a:r>
            <a:endParaRPr lang="de-AT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152000" y="1755000"/>
            <a:ext cx="6840000" cy="2848500"/>
          </a:xfrm>
        </p:spPr>
        <p:txBody>
          <a:bodyPr lIns="0" tIns="503943">
            <a:noAutofit/>
          </a:bodyPr>
          <a:lstStyle>
            <a:lvl1pPr marL="0" indent="0" algn="ctr">
              <a:buNone/>
              <a:defRPr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icon to add chart or other media.</a:t>
            </a:r>
            <a:endParaRPr lang="de-AT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2000" y="4860000"/>
            <a:ext cx="6840000" cy="27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 baseline="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 dirty="0"/>
              <a:t>Click to add source (“</a:t>
            </a:r>
            <a:r>
              <a:rPr lang="en-US" dirty="0" err="1"/>
              <a:t>Quelle</a:t>
            </a:r>
            <a:r>
              <a:rPr lang="en-US" dirty="0"/>
              <a:t>: …”) or other media information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247566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 16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1152000" y="1890000"/>
            <a:ext cx="3240000" cy="2700300"/>
          </a:xfrm>
        </p:spPr>
        <p:txBody>
          <a:bodyPr lIns="0" tIns="0" rIns="0" bIns="0" anchor="t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7EBD0-5699-4D98-99D8-F3E95E5D1B60}" type="datetime4">
              <a:rPr lang="de-AT" smtClean="0"/>
              <a:pPr/>
              <a:t>6. Juli 2022</a:t>
            </a:fld>
            <a:endParaRPr lang="de-A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152000" y="810000"/>
            <a:ext cx="6840000" cy="6750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100000"/>
              </a:lnSpc>
              <a:defRPr sz="3500"/>
            </a:lvl1pPr>
          </a:lstStyle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4752000" y="1890000"/>
            <a:ext cx="3240000" cy="2700300"/>
          </a:xfrm>
        </p:spPr>
        <p:txBody>
          <a:bodyPr lIns="0" tIns="0" rIns="0" bIns="0" anchor="t" anchorCtr="0">
            <a:noAutofit/>
          </a:bodyPr>
          <a:lstStyle>
            <a:lvl1pPr marL="431951" indent="-431951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accent1"/>
              </a:buClr>
              <a:defRPr sz="2800" baseline="0"/>
            </a:lvl1pPr>
            <a:lvl2pPr marL="863902" indent="-395955">
              <a:lnSpc>
                <a:spcPct val="100000"/>
              </a:lnSpc>
              <a:spcBef>
                <a:spcPts val="576"/>
              </a:spcBef>
              <a:buClr>
                <a:schemeClr val="accent1"/>
              </a:buClr>
              <a:defRPr sz="2400"/>
            </a:lvl2pPr>
            <a:lvl3pPr marL="1223861" indent="-359959">
              <a:lnSpc>
                <a:spcPct val="100000"/>
              </a:lnSpc>
              <a:spcBef>
                <a:spcPts val="480"/>
              </a:spcBef>
              <a:buClr>
                <a:schemeClr val="accent1"/>
              </a:buClr>
              <a:defRPr sz="2000"/>
            </a:lvl3pPr>
            <a:lvl4pPr marL="1583820" indent="-323963">
              <a:buClr>
                <a:schemeClr val="accent1"/>
              </a:buClr>
              <a:defRPr sz="2000"/>
            </a:lvl4pPr>
            <a:lvl5pPr marL="1907783" indent="-287967">
              <a:buClr>
                <a:schemeClr val="accent1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624254"/>
          </a:xfrm>
          <a:prstGeom prst="rect">
            <a:avLst/>
          </a:prstGeom>
        </p:spPr>
      </p:pic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1"/>
            <a:ext cx="5040000" cy="624254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1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chapter name</a:t>
            </a:r>
          </a:p>
        </p:txBody>
      </p:sp>
    </p:spTree>
    <p:extLst>
      <p:ext uri="{BB962C8B-B14F-4D97-AF65-F5344CB8AC3E}">
        <p14:creationId xmlns:p14="http://schemas.microsoft.com/office/powerpoint/2010/main" val="17218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 Slide grey 16: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749EF0-6ECD-4CB6-BAFC-23735B284482}" type="datetime4">
              <a:rPr lang="de-AT" smtClean="0"/>
              <a:t>6. Juli 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4465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54D2434-EB53-4268-AFC0-8E37DE8D96D5}" type="datetime4">
              <a:rPr lang="de-AT" smtClean="0"/>
              <a:pPr/>
              <a:t>6. Juli 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2949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</p:sldLayoutIdLst>
  <p:hf sldNum="0" hdr="0" ftr="0" dt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05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indent="0" algn="l" defTabSz="914296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2000" y="810000"/>
            <a:ext cx="6840000" cy="8572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000" y="1890000"/>
            <a:ext cx="6840000" cy="270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de-A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F69D105-087E-439D-AAC7-604309253340}" type="datetime4">
              <a:rPr lang="de-AT" smtClean="0"/>
              <a:pPr/>
              <a:t>6. Juli 2022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Activate/De-activate/Modify Footer (text, etc.) via Tab "Insert" =&gt; "Header &amp; Footer"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2000" y="4767264"/>
            <a:ext cx="1440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5FF764B-4052-4F19-BF82-E8BCB2654338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468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700" r:id="rId4"/>
    <p:sldLayoutId id="2147483685" r:id="rId5"/>
    <p:sldLayoutId id="2147483696" r:id="rId6"/>
  </p:sldLayoutIdLst>
  <p:hf sldNum="0" hdr="0" ftr="0" dt="0"/>
  <p:txStyles>
    <p:titleStyle>
      <a:lvl1pPr algn="ctr" defTabSz="914296" rtl="0" eaLnBrk="1" latinLnBrk="0" hangingPunct="1">
        <a:lnSpc>
          <a:spcPct val="100000"/>
        </a:lnSpc>
        <a:spcBef>
          <a:spcPct val="0"/>
        </a:spcBef>
        <a:buNone/>
        <a:defRPr sz="35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indent="0" algn="l" defTabSz="914296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BE83-8B76-44E1-AC04-6C74DDD510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Gleichstellung in Österreich – Aktuelle Entwicklungen und Herausforderungen</a:t>
            </a:r>
            <a:r>
              <a:rPr lang="de-AT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de-AT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EF9FB-54CC-4BCA-B889-710A231A3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2000" y="3219822"/>
            <a:ext cx="6840000" cy="1080000"/>
          </a:xfrm>
        </p:spPr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Angela Wroblewski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Institut für Höhere Studien (IHS)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>
                <a:solidFill>
                  <a:schemeClr val="tx1"/>
                </a:solidFill>
              </a:rPr>
              <a:t>wroblews@ihs.ac.at</a:t>
            </a:r>
            <a:br>
              <a:rPr lang="de-AT" dirty="0">
                <a:solidFill>
                  <a:schemeClr val="tx1"/>
                </a:solidFill>
              </a:rPr>
            </a:br>
            <a:br>
              <a:rPr lang="de-AT" dirty="0">
                <a:solidFill>
                  <a:schemeClr val="tx1"/>
                </a:solidFill>
              </a:rPr>
            </a:br>
            <a:r>
              <a:rPr lang="de-AT" dirty="0" err="1">
                <a:solidFill>
                  <a:schemeClr val="tx1"/>
                </a:solidFill>
              </a:rPr>
              <a:t>Wachauforum</a:t>
            </a:r>
            <a:r>
              <a:rPr lang="de-AT" dirty="0">
                <a:solidFill>
                  <a:schemeClr val="tx1"/>
                </a:solidFill>
              </a:rPr>
              <a:t> – 8. Juli 2022</a:t>
            </a:r>
          </a:p>
        </p:txBody>
      </p:sp>
    </p:spTree>
    <p:extLst>
      <p:ext uri="{BB962C8B-B14F-4D97-AF65-F5344CB8AC3E}">
        <p14:creationId xmlns:p14="http://schemas.microsoft.com/office/powerpoint/2010/main" val="965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4F72-93FD-8C61-CF4B-07D2B34F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139702"/>
            <a:ext cx="6840000" cy="675000"/>
          </a:xfrm>
        </p:spPr>
        <p:txBody>
          <a:bodyPr/>
          <a:lstStyle/>
          <a:p>
            <a:r>
              <a:rPr lang="de-AT" dirty="0"/>
              <a:t>Vielen Dank für ihrer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2186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3649-1808-DD7F-A57A-608F1D49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1516-6359-DE5E-FF55-555A2A282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600" y="1633500"/>
            <a:ext cx="7200800" cy="2700000"/>
          </a:xfrm>
        </p:spPr>
        <p:txBody>
          <a:bodyPr/>
          <a:lstStyle/>
          <a:p>
            <a:r>
              <a:rPr lang="de-AT" dirty="0"/>
              <a:t>Status quo der Gleichstellung in Österreich </a:t>
            </a:r>
          </a:p>
          <a:p>
            <a:r>
              <a:rPr lang="de-AT" dirty="0"/>
              <a:t>Positive Entwicklungen und aktuelle Herausforderungen</a:t>
            </a:r>
          </a:p>
          <a:p>
            <a:r>
              <a:rPr lang="de-AT" dirty="0"/>
              <a:t>Wie kann man die Entwicklungen bewerten?</a:t>
            </a:r>
          </a:p>
          <a:p>
            <a:r>
              <a:rPr lang="de-AT" dirty="0"/>
              <a:t>Schlussfolgerungen </a:t>
            </a:r>
          </a:p>
        </p:txBody>
      </p:sp>
    </p:spTree>
    <p:extLst>
      <p:ext uri="{BB962C8B-B14F-4D97-AF65-F5344CB8AC3E}">
        <p14:creationId xmlns:p14="http://schemas.microsoft.com/office/powerpoint/2010/main" val="4173673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86E12-8C4D-D2D0-3AF4-D551A8FBC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Status quo Gleichstellung</a:t>
            </a:r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1BA9F3B4-75E6-292D-B855-C0CE12FC1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55687"/>
            <a:ext cx="7926906" cy="44878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97D907-F274-B6C5-541A-4E77BD281EAB}"/>
              </a:ext>
            </a:extLst>
          </p:cNvPr>
          <p:cNvSpPr txBox="1"/>
          <p:nvPr/>
        </p:nvSpPr>
        <p:spPr>
          <a:xfrm>
            <a:off x="5220072" y="4731990"/>
            <a:ext cx="302433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Quelle: EIGE Gender Equality Index 2021</a:t>
            </a:r>
          </a:p>
        </p:txBody>
      </p:sp>
    </p:spTree>
    <p:extLst>
      <p:ext uri="{BB962C8B-B14F-4D97-AF65-F5344CB8AC3E}">
        <p14:creationId xmlns:p14="http://schemas.microsoft.com/office/powerpoint/2010/main" val="11389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84F8-0F09-5656-D8EA-3AD9D9294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500" dirty="0">
                <a:solidFill>
                  <a:schemeClr val="accent1"/>
                </a:solidFill>
              </a:rPr>
              <a:t>Status quo der Gleichstellung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4B6260A-E201-D799-5876-74F545963C3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13829395"/>
              </p:ext>
            </p:extLst>
          </p:nvPr>
        </p:nvGraphicFramePr>
        <p:xfrm>
          <a:off x="1152000" y="1453203"/>
          <a:ext cx="6838948" cy="300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37">
                  <a:extLst>
                    <a:ext uri="{9D8B030D-6E8A-4147-A177-3AD203B41FA5}">
                      <a16:colId xmlns:a16="http://schemas.microsoft.com/office/drawing/2014/main" val="1888779326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3296396069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1845269889"/>
                    </a:ext>
                  </a:extLst>
                </a:gridCol>
                <a:gridCol w="1709737">
                  <a:extLst>
                    <a:ext uri="{9D8B030D-6E8A-4147-A177-3AD203B41FA5}">
                      <a16:colId xmlns:a16="http://schemas.microsoft.com/office/drawing/2014/main" val="1193660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de-A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980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Gesamtindex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02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7815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444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Knowledge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275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09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6443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823931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FB202-445D-4DF6-F095-5434D389E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AT" dirty="0"/>
              <a:t>Quelle: EIGE Gender Equality Index 2021</a:t>
            </a:r>
          </a:p>
        </p:txBody>
      </p:sp>
    </p:spTree>
    <p:extLst>
      <p:ext uri="{BB962C8B-B14F-4D97-AF65-F5344CB8AC3E}">
        <p14:creationId xmlns:p14="http://schemas.microsoft.com/office/powerpoint/2010/main" val="345474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3649-1808-DD7F-A57A-608F1D49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Entwicklung 2010-2020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80B8D-D108-6351-A4B8-EDAC47446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05684"/>
            <a:ext cx="4578493" cy="2755631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A6DC39E-59C0-3459-3BBE-F75A61C64304}"/>
              </a:ext>
            </a:extLst>
          </p:cNvPr>
          <p:cNvSpPr txBox="1">
            <a:spLocks/>
          </p:cNvSpPr>
          <p:nvPr/>
        </p:nvSpPr>
        <p:spPr>
          <a:xfrm>
            <a:off x="1979712" y="4659982"/>
            <a:ext cx="6840000" cy="270000"/>
          </a:xfrm>
          <a:prstGeom prst="rect">
            <a:avLst/>
          </a:prstGeom>
        </p:spPr>
        <p:txBody>
          <a:bodyPr/>
          <a:lstStyle>
            <a:lvl1pPr marL="342861" indent="-342861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indent="0" algn="l" defTabSz="914296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400" dirty="0"/>
              <a:t>Quelle: EIGE Gender Equality Index</a:t>
            </a:r>
          </a:p>
        </p:txBody>
      </p:sp>
    </p:spTree>
    <p:extLst>
      <p:ext uri="{BB962C8B-B14F-4D97-AF65-F5344CB8AC3E}">
        <p14:creationId xmlns:p14="http://schemas.microsoft.com/office/powerpoint/2010/main" val="2925156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D44410-0314-435C-E3F6-67C496A892C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99592" y="1722341"/>
            <a:ext cx="3492409" cy="2700300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/>
              <a:t>Steigende Erwerbs-beteiligung von Frauen (2021: 73%, 2004: 64%)</a:t>
            </a:r>
            <a:br>
              <a:rPr lang="de-AT" sz="2400" dirty="0"/>
            </a:br>
            <a:endParaRPr lang="de-AT" sz="2400" dirty="0"/>
          </a:p>
          <a:p>
            <a:pPr marL="0" indent="0">
              <a:buNone/>
            </a:pPr>
            <a:r>
              <a:rPr lang="de-AT" sz="2400" dirty="0"/>
              <a:t>Steigende Bildungs-beteiligung von Frauen (2020: 38% mind. Matura, 2001: 21%)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A03A36-E1F3-21BA-DBBF-447144B53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Entwicklungen in Österreich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CF2D3-5FE0-7DDC-03F3-356FC93D51A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52001" y="1633200"/>
            <a:ext cx="3852448" cy="2700300"/>
          </a:xfrm>
        </p:spPr>
        <p:txBody>
          <a:bodyPr/>
          <a:lstStyle/>
          <a:p>
            <a:pPr marL="0" indent="0">
              <a:buNone/>
            </a:pPr>
            <a:r>
              <a:rPr lang="de-AT" sz="2400" dirty="0"/>
              <a:t>50% der Frauen arbeiten Teilzeit (Männer: 12%) </a:t>
            </a:r>
            <a:br>
              <a:rPr lang="de-AT" sz="2400" dirty="0"/>
            </a:br>
            <a:r>
              <a:rPr lang="de-AT" sz="2400" dirty="0"/>
              <a:t>1% der Väter geht länger als 6 Monate in Karenz</a:t>
            </a:r>
          </a:p>
          <a:p>
            <a:pPr marL="0" indent="0">
              <a:buNone/>
            </a:pPr>
            <a:r>
              <a:rPr lang="de-AT" sz="2400" dirty="0"/>
              <a:t>Verwertbarkeit von Bildung: 26% der Frauen mit MINT Ausbildung arbeiten in MINT (56% der Männer)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8B227D1-E1BB-2771-13B9-6B6C98D5A5E9}"/>
              </a:ext>
            </a:extLst>
          </p:cNvPr>
          <p:cNvSpPr txBox="1">
            <a:spLocks/>
          </p:cNvSpPr>
          <p:nvPr/>
        </p:nvSpPr>
        <p:spPr>
          <a:xfrm>
            <a:off x="2411760" y="4659982"/>
            <a:ext cx="5544616" cy="270000"/>
          </a:xfrm>
          <a:prstGeom prst="rect">
            <a:avLst/>
          </a:prstGeom>
        </p:spPr>
        <p:txBody>
          <a:bodyPr/>
          <a:lstStyle>
            <a:lvl1pPr marL="342861" indent="-342861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65" indent="-285717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18" indent="-228574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40" indent="0" algn="l" defTabSz="914296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1400" dirty="0"/>
              <a:t>Quellen: Statistik Austria; AK Wiedereinstiegsmonitoring</a:t>
            </a:r>
          </a:p>
        </p:txBody>
      </p:sp>
    </p:spTree>
    <p:extLst>
      <p:ext uri="{BB962C8B-B14F-4D97-AF65-F5344CB8AC3E}">
        <p14:creationId xmlns:p14="http://schemas.microsoft.com/office/powerpoint/2010/main" val="573119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3649-1808-DD7F-A57A-608F1D49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Konsequenzen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1516-6359-DE5E-FF55-555A2A282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576" y="1419622"/>
            <a:ext cx="7632848" cy="2700000"/>
          </a:xfrm>
        </p:spPr>
        <p:txBody>
          <a:bodyPr/>
          <a:lstStyle/>
          <a:p>
            <a:r>
              <a:rPr lang="de-AT" sz="2400" dirty="0"/>
              <a:t>Einkommensunterschiede – unselbständig Beschäftigte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Frauen erhalten 63% des Ø-Einkommens von Männern (nicht arbeitszeitbereinigt)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85% bei ganzjähriger Vollzeitbeschäftigung </a:t>
            </a:r>
          </a:p>
          <a:p>
            <a:r>
              <a:rPr lang="de-AT" sz="2400" dirty="0"/>
              <a:t>Pension Pay Gap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Durchschnittspension 2020: 1.622€ für Männer, 1.016€ für Frauen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AT" sz="2000" dirty="0"/>
              <a:t>Erstmals zuerkannte Alterspension 2020: 2.527€ für Männer, 1.294€ für Frauen </a:t>
            </a:r>
          </a:p>
        </p:txBody>
      </p:sp>
    </p:spTree>
    <p:extLst>
      <p:ext uri="{BB962C8B-B14F-4D97-AF65-F5344CB8AC3E}">
        <p14:creationId xmlns:p14="http://schemas.microsoft.com/office/powerpoint/2010/main" val="23110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3649-1808-DD7F-A57A-608F1D49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Herausforderungen für Gleichstellung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1516-6359-DE5E-FF55-555A2A282D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544" y="1633500"/>
            <a:ext cx="4467431" cy="2700000"/>
          </a:xfrm>
        </p:spPr>
        <p:txBody>
          <a:bodyPr/>
          <a:lstStyle/>
          <a:p>
            <a:r>
              <a:rPr lang="de-AT" sz="2400" dirty="0"/>
              <a:t>Partielle Integration von Frauen</a:t>
            </a:r>
          </a:p>
          <a:p>
            <a:r>
              <a:rPr lang="de-AT" sz="2400" dirty="0"/>
              <a:t>Aufwertung von typischen Frauenberufen </a:t>
            </a:r>
          </a:p>
          <a:p>
            <a:r>
              <a:rPr lang="de-AT" sz="2400" dirty="0"/>
              <a:t>Wirksamkeit bestehender Maßnahmen erhöhen (Väterkarenz, Pensionssplitting, Frauen in MINT etc.)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DAF85-4BC1-DDC1-7166-6CFCE9DA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633500"/>
            <a:ext cx="4355976" cy="25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38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71516-6359-DE5E-FF55-555A2A282D6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0000" y="1513572"/>
            <a:ext cx="4608064" cy="3146410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de-AT" sz="2200" dirty="0"/>
              <a:t>Frauen haben aufgeholt – jetzt braucht es Kulturwandel</a:t>
            </a:r>
          </a:p>
          <a:p>
            <a:pPr>
              <a:lnSpc>
                <a:spcPct val="90000"/>
              </a:lnSpc>
            </a:pPr>
            <a:r>
              <a:rPr lang="de-AT" sz="2200" dirty="0"/>
              <a:t>Quote zur Erhöhung der Partizipation von Frauen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AT" sz="1800" dirty="0"/>
              <a:t>Reflexion traditioneller Praktiken 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AT" sz="1800" dirty="0" err="1"/>
              <a:t>Role</a:t>
            </a:r>
            <a:r>
              <a:rPr lang="de-AT" sz="1800" dirty="0"/>
              <a:t> Models</a:t>
            </a:r>
          </a:p>
          <a:p>
            <a:pPr lvl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AT" sz="1800"/>
              <a:t>≠ Kulturwandel </a:t>
            </a:r>
            <a:endParaRPr lang="de-AT" sz="1800" dirty="0"/>
          </a:p>
          <a:p>
            <a:pPr marL="431951" lvl="1" indent="-431951">
              <a:lnSpc>
                <a:spcPct val="90000"/>
              </a:lnSpc>
              <a:spcBef>
                <a:spcPts val="1417"/>
              </a:spcBef>
            </a:pPr>
            <a:r>
              <a:rPr lang="de-AT" sz="2200" dirty="0"/>
              <a:t>Kinderbetreuungsangebote und attraktive Arbeitsbedingungen in allen Bereichen  </a:t>
            </a:r>
          </a:p>
          <a:p>
            <a:pPr lvl="1">
              <a:lnSpc>
                <a:spcPct val="90000"/>
              </a:lnSpc>
            </a:pPr>
            <a:endParaRPr lang="de-AT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13649-1808-DD7F-A57A-608F1D49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810000"/>
            <a:ext cx="7344816" cy="675000"/>
          </a:xfrm>
        </p:spPr>
        <p:txBody>
          <a:bodyPr wrap="square" anchor="t">
            <a:normAutofit/>
          </a:bodyPr>
          <a:lstStyle/>
          <a:p>
            <a:r>
              <a:rPr lang="de-AT" dirty="0"/>
              <a:t>Von Frauenförderung zu Kulturwandel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9D687-CFB6-CD71-A525-42E26EEB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33284"/>
            <a:ext cx="3744416" cy="225063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81D492-5C8C-6CBA-49B2-A1135F241B60}"/>
              </a:ext>
            </a:extLst>
          </p:cNvPr>
          <p:cNvSpPr txBox="1"/>
          <p:nvPr/>
        </p:nvSpPr>
        <p:spPr>
          <a:xfrm>
            <a:off x="5076056" y="4083918"/>
            <a:ext cx="381642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200" dirty="0"/>
              <a:t>Quellen: AK </a:t>
            </a:r>
            <a:r>
              <a:rPr lang="de-AT" sz="1200" dirty="0" err="1"/>
              <a:t>Frauen.Management.Report</a:t>
            </a:r>
            <a:r>
              <a:rPr lang="de-AT" sz="1200" dirty="0"/>
              <a:t> 2022, </a:t>
            </a:r>
            <a:r>
              <a:rPr lang="de-AT" sz="1200" dirty="0" err="1"/>
              <a:t>unidata</a:t>
            </a:r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439813414"/>
      </p:ext>
    </p:extLst>
  </p:cSld>
  <p:clrMapOvr>
    <a:masterClrMapping/>
  </p:clrMapOvr>
</p:sld>
</file>

<file path=ppt/theme/theme1.xml><?xml version="1.0" encoding="utf-8"?>
<a:theme xmlns:a="http://schemas.openxmlformats.org/drawingml/2006/main" name="16_9_grey_title_ihs">
  <a:themeElements>
    <a:clrScheme name="IHS Colors">
      <a:dk1>
        <a:srgbClr val="000000"/>
      </a:dk1>
      <a:lt1>
        <a:srgbClr val="FFFFFF"/>
      </a:lt1>
      <a:dk2>
        <a:srgbClr val="757575"/>
      </a:dk2>
      <a:lt2>
        <a:srgbClr val="EFEEEE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2"/>
          </a:solidFill>
        </a:ln>
      </a:spPr>
      <a:bodyPr wrap="square" rtlCol="0">
        <a:spAutoFit/>
      </a:bodyPr>
      <a:lstStyle>
        <a:defPPr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_9_grey_title_ihs.potx" id="{22EF1EBA-0180-4A11-92F5-3C0353C6B3F7}" vid="{6192F4E4-2AA5-4974-A6FF-E56EC40E691B}"/>
    </a:ext>
  </a:extLst>
</a:theme>
</file>

<file path=ppt/theme/theme2.xml><?xml version="1.0" encoding="utf-8"?>
<a:theme xmlns:a="http://schemas.openxmlformats.org/drawingml/2006/main" name="Main Slides 16:9">
  <a:themeElements>
    <a:clrScheme name="IHS Colors">
      <a:dk1>
        <a:srgbClr val="000000"/>
      </a:dk1>
      <a:lt1>
        <a:srgbClr val="FFFFFF"/>
      </a:lt1>
      <a:dk2>
        <a:srgbClr val="757575"/>
      </a:dk2>
      <a:lt2>
        <a:srgbClr val="EFEEEE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2"/>
          </a:solidFill>
        </a:ln>
      </a:spPr>
      <a:bodyPr wrap="square" rtlCol="0">
        <a:spAutoFit/>
      </a:bodyPr>
      <a:lstStyle>
        <a:defPPr>
          <a:defRPr sz="17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_9_grey_title_ihs.potx" id="{22EF1EBA-0180-4A11-92F5-3C0353C6B3F7}" vid="{94A90931-67EA-408A-845A-7B798B27AEBF}"/>
    </a:ext>
  </a:extLst>
</a:theme>
</file>

<file path=ppt/theme/theme3.xml><?xml version="1.0" encoding="utf-8"?>
<a:theme xmlns:a="http://schemas.openxmlformats.org/drawingml/2006/main" name="Office Theme">
  <a:themeElements>
    <a:clrScheme name="IHS CI">
      <a:dk1>
        <a:srgbClr val="000000"/>
      </a:dk1>
      <a:lt1>
        <a:srgbClr val="FFFFFF"/>
      </a:lt1>
      <a:dk2>
        <a:srgbClr val="9B2341"/>
      </a:dk2>
      <a:lt2>
        <a:srgbClr val="FFFFFF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IHS CI">
      <a:dk1>
        <a:srgbClr val="000000"/>
      </a:dk1>
      <a:lt1>
        <a:srgbClr val="FFFFFF"/>
      </a:lt1>
      <a:dk2>
        <a:srgbClr val="9B2341"/>
      </a:dk2>
      <a:lt2>
        <a:srgbClr val="FFFFFF"/>
      </a:lt2>
      <a:accent1>
        <a:srgbClr val="9B2341"/>
      </a:accent1>
      <a:accent2>
        <a:srgbClr val="6DA4A7"/>
      </a:accent2>
      <a:accent3>
        <a:srgbClr val="025468"/>
      </a:accent3>
      <a:accent4>
        <a:srgbClr val="E99288"/>
      </a:accent4>
      <a:accent5>
        <a:srgbClr val="4C1101"/>
      </a:accent5>
      <a:accent6>
        <a:srgbClr val="6C8486"/>
      </a:accent6>
      <a:hlink>
        <a:srgbClr val="9B2341"/>
      </a:hlink>
      <a:folHlink>
        <a:srgbClr val="E992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94DA55CC7D2C4E8ABEE725A0D57157" ma:contentTypeVersion="8" ma:contentTypeDescription="Ein neues Dokument erstellen." ma:contentTypeScope="" ma:versionID="eeb32006e2e06087739e78b625b210a8">
  <xsd:schema xmlns:xsd="http://www.w3.org/2001/XMLSchema" xmlns:xs="http://www.w3.org/2001/XMLSchema" xmlns:p="http://schemas.microsoft.com/office/2006/metadata/properties" xmlns:ns2="cfc0bdb3-6efa-4ffb-9741-5cb6fe57f8e0" targetNamespace="http://schemas.microsoft.com/office/2006/metadata/properties" ma:root="true" ma:fieldsID="7d79752645c392b6a370252632bfb6c6" ns2:_="">
    <xsd:import namespace="cfc0bdb3-6efa-4ffb-9741-5cb6fe57f8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0bdb3-6efa-4ffb-9741-5cb6fe57f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1C3703A-7596-4B4F-9482-5FF9F5320057}">
  <ds:schemaRefs>
    <ds:schemaRef ds:uri="http://purl.org/dc/terms/"/>
    <ds:schemaRef ds:uri="http://schemas.microsoft.com/office/2006/documentManagement/types"/>
    <ds:schemaRef ds:uri="dbbc092b-e0f1-45aa-9b3c-30120b2b00df"/>
    <ds:schemaRef ds:uri="http://purl.org/dc/elements/1.1/"/>
    <ds:schemaRef ds:uri="http://schemas.microsoft.com/office/2006/metadata/properties"/>
    <ds:schemaRef ds:uri="http://schemas.microsoft.com/office/infopath/2007/PartnerControls"/>
    <ds:schemaRef ds:uri="bec779af-c562-4574-8cba-352763f5074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04C2893-6825-409D-ADE1-ACBE7228BD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B8A7C6-97AC-4774-9DAF-803284F00C77}"/>
</file>

<file path=customXml/itemProps4.xml><?xml version="1.0" encoding="utf-8"?>
<ds:datastoreItem xmlns:ds="http://schemas.openxmlformats.org/officeDocument/2006/customXml" ds:itemID="{19E5757B-DD86-4540-9678-7E9ED215A23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16-9_grey_title_ihs</Template>
  <TotalTime>0</TotalTime>
  <Words>406</Words>
  <Application>Microsoft Office PowerPoint</Application>
  <PresentationFormat>On-screen Show (16:9)</PresentationFormat>
  <Paragraphs>81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16_9_grey_title_ihs</vt:lpstr>
      <vt:lpstr>Main Slides 16:9</vt:lpstr>
      <vt:lpstr>Gleichstellung in Österreich – Aktuelle Entwicklungen und Herausforderungen </vt:lpstr>
      <vt:lpstr>Agenda </vt:lpstr>
      <vt:lpstr>PowerPoint Presentation</vt:lpstr>
      <vt:lpstr>Status quo der Gleichstellung </vt:lpstr>
      <vt:lpstr>Entwicklung 2010-2020  </vt:lpstr>
      <vt:lpstr>Entwicklungen in Österreich</vt:lpstr>
      <vt:lpstr>Konsequenzen</vt:lpstr>
      <vt:lpstr>Herausforderungen für Gleichstellung</vt:lpstr>
      <vt:lpstr>Von Frauenförderung zu Kulturwandel</vt:lpstr>
      <vt:lpstr>Vielen Dank für ihrer Aufmerksamkeit!</vt:lpstr>
    </vt:vector>
  </TitlesOfParts>
  <Company>IHS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Gleichstellung in Österreich – Aktuelle Entwicklungen und Herausforderungen </dc:title>
  <dc:creator>Angela Wroblewski</dc:creator>
  <cp:lastModifiedBy>Angela Wroblewski</cp:lastModifiedBy>
  <cp:revision>7</cp:revision>
  <cp:lastPrinted>2022-07-06T08:11:48Z</cp:lastPrinted>
  <dcterms:created xsi:type="dcterms:W3CDTF">2022-07-04T16:46:22Z</dcterms:created>
  <dcterms:modified xsi:type="dcterms:W3CDTF">2022-07-06T08:27:32Z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0x0101005230407FAB99794E861F4FC0118357AE</vt:lpwstr>
  </property>
  <property fmtid="{D5CDD505-2E9C-101B-9397-08002B2CF9AE}" pid="3" name="_dlc_DocIdItemGuid">
    <vt:lpwstr>604af5d0-87f8-4abe-ab60-e734b9aa1df8</vt:lpwstr>
  </property>
</Properties>
</file>