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7" r:id="rId2"/>
    <p:sldId id="419" r:id="rId3"/>
    <p:sldId id="628" r:id="rId4"/>
    <p:sldId id="817" r:id="rId5"/>
    <p:sldId id="821" r:id="rId6"/>
    <p:sldId id="889" r:id="rId7"/>
    <p:sldId id="373" r:id="rId8"/>
    <p:sldId id="854" r:id="rId9"/>
    <p:sldId id="884" r:id="rId10"/>
    <p:sldId id="885" r:id="rId11"/>
    <p:sldId id="768" r:id="rId12"/>
    <p:sldId id="886" r:id="rId13"/>
    <p:sldId id="882" r:id="rId14"/>
    <p:sldId id="883" r:id="rId15"/>
    <p:sldId id="888" r:id="rId16"/>
    <p:sldId id="887" r:id="rId17"/>
    <p:sldId id="890" r:id="rId18"/>
    <p:sldId id="702" r:id="rId19"/>
  </p:sldIdLst>
  <p:sldSz cx="12192000" cy="6858000"/>
  <p:notesSz cx="6805613" cy="99441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B6FB7"/>
    <a:srgbClr val="93C01D"/>
    <a:srgbClr val="B8E44A"/>
    <a:srgbClr val="A2D620"/>
    <a:srgbClr val="1F4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Helle Formatvorlage 2 - Akz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FD4443E-F989-4FC4-A0C8-D5A2AF1F390B}" styleName="Dunkle Formatvorlage 1 - Akz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unkle Formatvorlage 1 - Akz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B1032C-EA38-4F05-BA0D-38AFFFC7BED3}" styleName="Helle Formatvorlage 3 - Akz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05" autoAdjust="0"/>
    <p:restoredTop sz="93792" autoAdjust="0"/>
  </p:normalViewPr>
  <p:slideViewPr>
    <p:cSldViewPr snapToGrid="0">
      <p:cViewPr>
        <p:scale>
          <a:sx n="66" d="100"/>
          <a:sy n="66" d="100"/>
        </p:scale>
        <p:origin x="32" y="-48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25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62"/>
    </p:cViewPr>
  </p:sorterViewPr>
  <p:notesViewPr>
    <p:cSldViewPr snapToGrid="0">
      <p:cViewPr varScale="1">
        <p:scale>
          <a:sx n="75" d="100"/>
          <a:sy n="75" d="100"/>
        </p:scale>
        <p:origin x="402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A5996-72AC-4C47-A9BF-1D2691883B0E}" type="datetimeFigureOut">
              <a:rPr lang="de-AT" smtClean="0"/>
              <a:pPr/>
              <a:t>07.07.2022</a:t>
            </a:fld>
            <a:endParaRPr lang="de-AT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EB1BE-F74A-42CA-BE4D-D9CCE0E5D647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44068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1938" y="1312863"/>
            <a:ext cx="6294437" cy="3541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4209"/>
            <a:fld id="{DF61EA0F-A667-4B49-8422-0062BC55E249}" type="slidenum">
              <a:rPr lang="de-DE">
                <a:latin typeface="Calibri"/>
              </a:rPr>
              <a:pPr defTabSz="944209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1668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41338" y="1206500"/>
            <a:ext cx="5789612" cy="32559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Verwendung</a:t>
            </a:r>
            <a:r>
              <a:rPr lang="en-US" dirty="0"/>
              <a:t> der </a:t>
            </a:r>
            <a:r>
              <a:rPr lang="en-US" dirty="0" err="1"/>
              <a:t>Fördergelder</a:t>
            </a:r>
            <a:r>
              <a:rPr lang="en-US" dirty="0"/>
              <a:t> – Gender Budgeting – </a:t>
            </a:r>
            <a:r>
              <a:rPr lang="en-US" dirty="0" err="1"/>
              <a:t>Wer</a:t>
            </a:r>
            <a:r>
              <a:rPr lang="en-US" dirty="0"/>
              <a:t> </a:t>
            </a:r>
            <a:r>
              <a:rPr lang="en-US" dirty="0" err="1"/>
              <a:t>profitiert</a:t>
            </a:r>
            <a:r>
              <a:rPr lang="en-US" dirty="0"/>
              <a:t> von </a:t>
            </a:r>
            <a:r>
              <a:rPr lang="en-US" dirty="0" err="1"/>
              <a:t>Förderungen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4209"/>
            <a:fld id="{DF61EA0F-A667-4B49-8422-0062BC55E249}" type="slidenum">
              <a:rPr lang="de-DE">
                <a:latin typeface="Calibri"/>
              </a:rPr>
              <a:pPr defTabSz="944209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1325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3525" y="1312863"/>
            <a:ext cx="6292850" cy="3540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4209"/>
            <a:fld id="{DF61EA0F-A667-4B49-8422-0062BC55E249}" type="slidenum">
              <a:rPr lang="de-DE">
                <a:latin typeface="Calibri"/>
              </a:rPr>
              <a:pPr defTabSz="944209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3516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3525" y="1312863"/>
            <a:ext cx="6292850" cy="3540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4209"/>
            <a:fld id="{DF61EA0F-A667-4B49-8422-0062BC55E249}" type="slidenum">
              <a:rPr lang="de-DE">
                <a:latin typeface="Calibri"/>
              </a:rPr>
              <a:pPr defTabSz="944209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714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41338" y="1206500"/>
            <a:ext cx="5789612" cy="32559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4209"/>
            <a:fld id="{DF61EA0F-A667-4B49-8422-0062BC55E249}" type="slidenum">
              <a:rPr lang="de-DE">
                <a:latin typeface="Calibri"/>
              </a:rPr>
              <a:pPr defTabSz="944209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8422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41338" y="1206500"/>
            <a:ext cx="5789612" cy="32559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4209"/>
            <a:fld id="{DF61EA0F-A667-4B49-8422-0062BC55E249}" type="slidenum">
              <a:rPr lang="de-DE">
                <a:latin typeface="Calibri"/>
              </a:rPr>
              <a:pPr defTabSz="944209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017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41338" y="1206500"/>
            <a:ext cx="5789612" cy="32559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4209"/>
            <a:fld id="{DF61EA0F-A667-4B49-8422-0062BC55E249}" type="slidenum">
              <a:rPr lang="de-DE">
                <a:latin typeface="Calibri"/>
              </a:rPr>
              <a:pPr defTabSz="944209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0063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3525" y="1312863"/>
            <a:ext cx="6292850" cy="3540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4209"/>
            <a:fld id="{DF61EA0F-A667-4B49-8422-0062BC55E249}" type="slidenum">
              <a:rPr lang="de-DE">
                <a:latin typeface="Calibri"/>
              </a:rPr>
              <a:pPr defTabSz="944209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608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3525" y="1312863"/>
            <a:ext cx="6292850" cy="3540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4209"/>
            <a:fld id="{DF61EA0F-A667-4B49-8422-0062BC55E249}" type="slidenum">
              <a:rPr lang="de-DE">
                <a:latin typeface="Calibri"/>
              </a:rPr>
              <a:pPr defTabSz="944209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3503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09875" y="889000"/>
            <a:ext cx="4265613" cy="23987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5897"/>
            <a:fld id="{DF61EA0F-A667-4B49-8422-0062BC55E249}" type="slidenum">
              <a:rPr lang="de-DE">
                <a:latin typeface="Calibri"/>
              </a:rPr>
              <a:pPr defTabSz="935897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884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1938" y="1312863"/>
            <a:ext cx="6294437" cy="3541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4209"/>
            <a:fld id="{DF61EA0F-A667-4B49-8422-0062BC55E249}" type="slidenum">
              <a:rPr lang="de-DE">
                <a:latin typeface="Calibri"/>
              </a:rPr>
              <a:pPr defTabSz="944209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09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1938" y="1312863"/>
            <a:ext cx="6294437" cy="3541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4209"/>
            <a:fld id="{DF61EA0F-A667-4B49-8422-0062BC55E249}" type="slidenum">
              <a:rPr lang="de-DE">
                <a:latin typeface="Calibri"/>
              </a:rPr>
              <a:pPr defTabSz="944209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914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25750" y="898525"/>
            <a:ext cx="4306888" cy="24241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4209"/>
            <a:fld id="{DF61EA0F-A667-4B49-8422-0062BC55E249}" type="slidenum">
              <a:rPr lang="de-DE">
                <a:latin typeface="Calibri"/>
              </a:rPr>
              <a:pPr defTabSz="944209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34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25750" y="898525"/>
            <a:ext cx="4306888" cy="24241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4209"/>
            <a:fld id="{DF61EA0F-A667-4B49-8422-0062BC55E249}" type="slidenum">
              <a:rPr lang="de-DE">
                <a:latin typeface="Calibri"/>
              </a:rPr>
              <a:pPr defTabSz="944209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732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3525" y="1312863"/>
            <a:ext cx="6292850" cy="3540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4209"/>
            <a:fld id="{DF61EA0F-A667-4B49-8422-0062BC55E249}" type="slidenum">
              <a:rPr lang="de-DE">
                <a:latin typeface="Calibri"/>
              </a:rPr>
              <a:pPr defTabSz="944209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011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" y="1470025"/>
            <a:ext cx="7038975" cy="3959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23050"/>
            <a:fld id="{DF61EA0F-A667-4B49-8422-0062BC55E249}" type="slidenum">
              <a:rPr lang="de-DE">
                <a:solidFill>
                  <a:prstClr val="black"/>
                </a:solidFill>
              </a:rPr>
              <a:pPr defTabSz="1023050"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99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3525" y="1312863"/>
            <a:ext cx="6292850" cy="3540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4209"/>
            <a:fld id="{DF61EA0F-A667-4B49-8422-0062BC55E249}" type="slidenum">
              <a:rPr lang="de-DE">
                <a:latin typeface="Calibri"/>
              </a:rPr>
              <a:pPr defTabSz="944209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7811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3525" y="1312863"/>
            <a:ext cx="6292850" cy="3540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4209"/>
            <a:fld id="{DF61EA0F-A667-4B49-8422-0062BC55E249}" type="slidenum">
              <a:rPr lang="de-DE">
                <a:latin typeface="Calibri"/>
              </a:rPr>
              <a:pPr defTabSz="944209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981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6685C-9A4D-49FA-B1DC-6FC469693FD5}" type="datetimeFigureOut">
              <a:rPr lang="de-AT" smtClean="0"/>
              <a:pPr/>
              <a:t>07.07.2022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2ACB3-1F77-4F29-9206-662074D9FBF8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7" name="Rechteck 6"/>
          <p:cNvSpPr/>
          <p:nvPr userDrawn="1"/>
        </p:nvSpPr>
        <p:spPr>
          <a:xfrm>
            <a:off x="0" y="-8467"/>
            <a:ext cx="12192000" cy="4216400"/>
          </a:xfrm>
          <a:prstGeom prst="rect">
            <a:avLst/>
          </a:prstGeom>
          <a:solidFill>
            <a:srgbClr val="93C0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/>
              <a:t> 	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05445" y="13061016"/>
            <a:ext cx="131539" cy="9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1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6685C-9A4D-49FA-B1DC-6FC469693FD5}" type="datetimeFigureOut">
              <a:rPr lang="de-AT" smtClean="0"/>
              <a:pPr/>
              <a:t>07.07.2022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2ACB3-1F77-4F29-9206-662074D9FBF8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727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6685C-9A4D-49FA-B1DC-6FC469693FD5}" type="datetimeFigureOut">
              <a:rPr lang="de-AT" smtClean="0"/>
              <a:pPr/>
              <a:t>07.07.2022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2ACB3-1F77-4F29-9206-662074D9FBF8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59051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6685C-9A4D-49FA-B1DC-6FC469693FD5}" type="datetimeFigureOut">
              <a:rPr lang="de-AT" smtClean="0"/>
              <a:pPr/>
              <a:t>07.07.2022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7" name="Rechteck 6"/>
          <p:cNvSpPr/>
          <p:nvPr userDrawn="1"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93C0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 dirty="0"/>
          </a:p>
        </p:txBody>
      </p:sp>
      <p:sp>
        <p:nvSpPr>
          <p:cNvPr id="8" name="Titel 1"/>
          <p:cNvSpPr txBox="1">
            <a:spLocks/>
          </p:cNvSpPr>
          <p:nvPr userDrawn="1"/>
        </p:nvSpPr>
        <p:spPr>
          <a:xfrm>
            <a:off x="838200" y="2402238"/>
            <a:ext cx="4677082" cy="21872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78997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6685C-9A4D-49FA-B1DC-6FC469693FD5}" type="datetimeFigureOut">
              <a:rPr lang="de-AT" smtClean="0"/>
              <a:pPr/>
              <a:t>07.07.2022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7" name="Rechteck 6"/>
          <p:cNvSpPr/>
          <p:nvPr userDrawn="1"/>
        </p:nvSpPr>
        <p:spPr>
          <a:xfrm>
            <a:off x="0" y="-8466"/>
            <a:ext cx="12192000" cy="1332854"/>
          </a:xfrm>
          <a:prstGeom prst="rect">
            <a:avLst/>
          </a:prstGeom>
          <a:solidFill>
            <a:srgbClr val="93C0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252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6685C-9A4D-49FA-B1DC-6FC469693FD5}" type="datetimeFigureOut">
              <a:rPr lang="de-AT" smtClean="0"/>
              <a:pPr/>
              <a:t>07.07.2022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2ACB3-1F77-4F29-9206-662074D9FBF8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9548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6685C-9A4D-49FA-B1DC-6FC469693FD5}" type="datetimeFigureOut">
              <a:rPr lang="de-AT" smtClean="0"/>
              <a:pPr/>
              <a:t>07.07.2022</a:t>
            </a:fld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2ACB3-1F77-4F29-9206-662074D9FBF8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8" name="Rechteck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93C0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231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6685C-9A4D-49FA-B1DC-6FC469693FD5}" type="datetimeFigureOut">
              <a:rPr lang="de-AT" smtClean="0"/>
              <a:pPr/>
              <a:t>07.07.2022</a:t>
            </a:fld>
            <a:endParaRPr lang="de-AT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2ACB3-1F77-4F29-9206-662074D9FBF8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9304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6685C-9A4D-49FA-B1DC-6FC469693FD5}" type="datetimeFigureOut">
              <a:rPr lang="de-AT" smtClean="0"/>
              <a:pPr/>
              <a:t>07.07.2022</a:t>
            </a:fld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2ACB3-1F77-4F29-9206-662074D9FBF8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3439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6685C-9A4D-49FA-B1DC-6FC469693FD5}" type="datetimeFigureOut">
              <a:rPr lang="de-AT" smtClean="0"/>
              <a:pPr/>
              <a:t>07.07.2022</a:t>
            </a:fld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2ACB3-1F77-4F29-9206-662074D9FBF8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8995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6685C-9A4D-49FA-B1DC-6FC469693FD5}" type="datetimeFigureOut">
              <a:rPr lang="de-AT" smtClean="0"/>
              <a:pPr/>
              <a:t>07.07.2022</a:t>
            </a:fld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2ACB3-1F77-4F29-9206-662074D9FBF8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1701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6685C-9A4D-49FA-B1DC-6FC469693FD5}" type="datetimeFigureOut">
              <a:rPr lang="de-AT" smtClean="0"/>
              <a:pPr/>
              <a:t>07.07.2022</a:t>
            </a:fld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2ACB3-1F77-4F29-9206-662074D9FBF8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0723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6685C-9A4D-49FA-B1DC-6FC469693FD5}" type="datetimeFigureOut">
              <a:rPr lang="de-AT" smtClean="0"/>
              <a:pPr/>
              <a:t>07.07.2022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2ACB3-1F77-4F29-9206-662074D9FBF8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32352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51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9.jpeg"/><Relationship Id="rId7" Type="http://schemas.microsoft.com/office/2007/relationships/hdphoto" Target="../media/hdphoto2.wd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jpeg"/><Relationship Id="rId9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guggenberger@regionfumo.at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jpeg"/><Relationship Id="rId5" Type="http://schemas.openxmlformats.org/officeDocument/2006/relationships/image" Target="../media/image3.emf"/><Relationship Id="rId4" Type="http://schemas.openxmlformats.org/officeDocument/2006/relationships/hyperlink" Target="http://www.regionfumo.at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680418" y="4919744"/>
            <a:ext cx="8204155" cy="1121827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  <a:tabLst>
                <a:tab pos="361950" algn="l"/>
              </a:tabLst>
            </a:pPr>
            <a:br>
              <a:rPr lang="de-DE" sz="3000" b="0" i="0" dirty="0">
                <a:latin typeface="Segoe UI Light"/>
              </a:rPr>
            </a:br>
            <a:br>
              <a:rPr lang="de-DE" sz="3000" b="0" i="0" dirty="0">
                <a:latin typeface="Segoe UI Light"/>
              </a:rPr>
            </a:br>
            <a:r>
              <a:rPr lang="de-DE" sz="3200" b="1" i="0" dirty="0">
                <a:latin typeface="Segoe UI Light"/>
              </a:rPr>
              <a:t>Projekte zur Förderung der Gleichberechtigung</a:t>
            </a:r>
            <a:br>
              <a:rPr lang="de-DE" sz="3000" b="0" i="0" dirty="0">
                <a:latin typeface="Segoe UI Light"/>
              </a:rPr>
            </a:br>
            <a:br>
              <a:rPr lang="de-DE" sz="3000" b="0" i="0" dirty="0">
                <a:latin typeface="Segoe UI Light"/>
              </a:rPr>
            </a:br>
            <a:r>
              <a:rPr lang="de-DE" sz="3000" dirty="0" err="1">
                <a:latin typeface="Segoe UI Light"/>
              </a:rPr>
              <a:t>Wachauforum</a:t>
            </a:r>
            <a:r>
              <a:rPr lang="de-DE" sz="3000" dirty="0">
                <a:latin typeface="Segoe UI Light"/>
              </a:rPr>
              <a:t> - </a:t>
            </a:r>
            <a:r>
              <a:rPr lang="de-DE" sz="3000" b="0" i="0" dirty="0">
                <a:latin typeface="Segoe UI Light"/>
              </a:rPr>
              <a:t>8.7.2022</a:t>
            </a:r>
            <a:endParaRPr lang="de-DE" sz="3000" dirty="0"/>
          </a:p>
        </p:txBody>
      </p:sp>
      <p:sp>
        <p:nvSpPr>
          <p:cNvPr id="6" name="Rechteck 5"/>
          <p:cNvSpPr/>
          <p:nvPr/>
        </p:nvSpPr>
        <p:spPr>
          <a:xfrm>
            <a:off x="7043057" y="6041571"/>
            <a:ext cx="5072743" cy="7946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pic>
        <p:nvPicPr>
          <p:cNvPr id="4" name="Grafik 3" descr="Ein Bild, das Gras, draußen, Himmel, Berg enthält.&#10;&#10;Automatisch generierte Beschreibung">
            <a:extLst>
              <a:ext uri="{FF2B5EF4-FFF2-40B4-BE49-F238E27FC236}">
                <a16:creationId xmlns:a16="http://schemas.microsoft.com/office/drawing/2014/main" id="{5B61A24D-2A7B-46A4-67AA-B69F89AC9D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646733" cy="4208383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C5355A6B-2D49-160F-DDCB-C4B4E0F69DF0}"/>
              </a:ext>
            </a:extLst>
          </p:cNvPr>
          <p:cNvSpPr txBox="1">
            <a:spLocks/>
          </p:cNvSpPr>
          <p:nvPr/>
        </p:nvSpPr>
        <p:spPr>
          <a:xfrm>
            <a:off x="5801087" y="2026428"/>
            <a:ext cx="7724845" cy="19518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361950" algn="l"/>
              </a:tabLst>
            </a:pPr>
            <a:r>
              <a:rPr lang="de-DE" sz="3600" b="1" dirty="0">
                <a:solidFill>
                  <a:schemeClr val="bg1"/>
                </a:solidFill>
                <a:latin typeface="Segoe UI Light"/>
              </a:rPr>
              <a:t>Die Rolle der Region als </a:t>
            </a:r>
          </a:p>
          <a:p>
            <a:pPr algn="l">
              <a:tabLst>
                <a:tab pos="361950" algn="l"/>
              </a:tabLst>
            </a:pPr>
            <a:r>
              <a:rPr lang="de-DE" sz="3600" b="1" dirty="0">
                <a:solidFill>
                  <a:schemeClr val="bg1"/>
                </a:solidFill>
                <a:latin typeface="Segoe UI Light"/>
              </a:rPr>
              <a:t>Motor für Gleichberechtigung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35BD5574-48C9-818C-46A4-03CA7F90ECAA}"/>
              </a:ext>
            </a:extLst>
          </p:cNvPr>
          <p:cNvSpPr txBox="1">
            <a:spLocks/>
          </p:cNvSpPr>
          <p:nvPr/>
        </p:nvSpPr>
        <p:spPr>
          <a:xfrm>
            <a:off x="0" y="3978275"/>
            <a:ext cx="3210113" cy="230108"/>
          </a:xfrm>
          <a:prstGeom prst="rect">
            <a:avLst/>
          </a:prstGeom>
          <a:solidFill>
            <a:srgbClr val="FFFFFF">
              <a:alpha val="76078"/>
            </a:srgb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AT" sz="1000" b="1" dirty="0">
                <a:effectLst/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© Naturpark Bauernland – Daniela Stockinger Fotografie</a:t>
            </a:r>
            <a:endParaRPr lang="de-DE" sz="1000" b="1" dirty="0">
              <a:effectLst/>
              <a:latin typeface="Segoe UI Light" panose="020B0502040204020203" pitchFamily="34" charset="0"/>
              <a:ea typeface="Segoe UI Black" panose="020B0A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7" name="Bild 1" descr="Beschreibung: x_Projects:Server:Fumo:LR_FUMO_RZ_logopaket_WT:LR_FUMO_RGB_Crop_4pdf.pdf">
            <a:extLst>
              <a:ext uri="{FF2B5EF4-FFF2-40B4-BE49-F238E27FC236}">
                <a16:creationId xmlns:a16="http://schemas.microsoft.com/office/drawing/2014/main" id="{F1856DC1-9880-A06A-448E-2C598A4D9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4647" y="4605505"/>
            <a:ext cx="3122086" cy="1952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987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hteck 30">
            <a:extLst>
              <a:ext uri="{FF2B5EF4-FFF2-40B4-BE49-F238E27FC236}">
                <a16:creationId xmlns:a16="http://schemas.microsoft.com/office/drawing/2014/main" id="{2BE4F3E8-4237-457F-A5C1-F1F052236B21}"/>
              </a:ext>
            </a:extLst>
          </p:cNvPr>
          <p:cNvSpPr/>
          <p:nvPr/>
        </p:nvSpPr>
        <p:spPr>
          <a:xfrm>
            <a:off x="0" y="-12031"/>
            <a:ext cx="12189439" cy="6870031"/>
          </a:xfrm>
          <a:prstGeom prst="rect">
            <a:avLst/>
          </a:prstGeom>
          <a:solidFill>
            <a:srgbClr val="1B6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F4EDE761-E6F5-46F8-8164-22B2A58F6D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230" y="1041205"/>
            <a:ext cx="8505826" cy="873546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de-DE" sz="5000" dirty="0" err="1">
                <a:solidFill>
                  <a:schemeClr val="bg1"/>
                </a:solidFill>
                <a:latin typeface="Segoe UI Light"/>
              </a:rPr>
              <a:t>d‘Kramerin</a:t>
            </a:r>
            <a:endParaRPr lang="de-DE" sz="5000" dirty="0">
              <a:solidFill>
                <a:schemeClr val="bg1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211631E-6512-47AB-F754-EEA673C8E6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231" y="1914751"/>
            <a:ext cx="4772348" cy="4767934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EC33E4AF-B5F6-43F9-CBD2-662C2BC0C8E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5432" y="74139"/>
            <a:ext cx="3287338" cy="3283917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E12148D5-9B58-1E15-9F70-B7B07710AF0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4836" y="74138"/>
            <a:ext cx="3287338" cy="328391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53FCBE2-D9D7-FEFD-7FB4-739B7745ABA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4836" y="3398767"/>
            <a:ext cx="3287338" cy="32873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11AD6AA-9CE9-62E3-8217-6BE613B20A1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5432" y="3398767"/>
            <a:ext cx="3287338" cy="328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60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2561" y="-12032"/>
            <a:ext cx="12189439" cy="6870032"/>
          </a:xfrm>
          <a:prstGeom prst="rect">
            <a:avLst/>
          </a:prstGeom>
          <a:solidFill>
            <a:srgbClr val="1B6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pic>
        <p:nvPicPr>
          <p:cNvPr id="9" name="Grafik 8" descr="Ein Bild, das Text, Gebäude, Himmel, draußen enthält.&#10;&#10;Automatisch generierte Beschreibung">
            <a:extLst>
              <a:ext uri="{FF2B5EF4-FFF2-40B4-BE49-F238E27FC236}">
                <a16:creationId xmlns:a16="http://schemas.microsoft.com/office/drawing/2014/main" id="{426BCC96-F65A-4F23-BEE8-2871C7D49A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7917" y="4518240"/>
            <a:ext cx="2879999" cy="2160000"/>
          </a:xfrm>
          <a:prstGeom prst="rect">
            <a:avLst/>
          </a:prstGeom>
        </p:spPr>
      </p:pic>
      <p:pic>
        <p:nvPicPr>
          <p:cNvPr id="3" name="Grafik 2" descr="Ein Bild, das Boden, grün, Bordstein enthält.&#10;&#10;Automatisch generierte Beschreibung">
            <a:extLst>
              <a:ext uri="{FF2B5EF4-FFF2-40B4-BE49-F238E27FC236}">
                <a16:creationId xmlns:a16="http://schemas.microsoft.com/office/drawing/2014/main" id="{4C7A9127-F366-18FD-9AD1-2DBC133D6E7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1163" y="2212349"/>
            <a:ext cx="2308710" cy="2160000"/>
          </a:xfrm>
          <a:prstGeom prst="rect">
            <a:avLst/>
          </a:prstGeom>
        </p:spPr>
      </p:pic>
      <p:pic>
        <p:nvPicPr>
          <p:cNvPr id="5" name="Grafik 4" descr="Ein Bild, das draußen, Gebäude, Straße, Bordstein enthält.&#10;&#10;Automatisch generierte Beschreibung">
            <a:extLst>
              <a:ext uri="{FF2B5EF4-FFF2-40B4-BE49-F238E27FC236}">
                <a16:creationId xmlns:a16="http://schemas.microsoft.com/office/drawing/2014/main" id="{04FFE34B-6AC9-C20F-6FFE-FA1DC3FD65E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8501" y="4488152"/>
            <a:ext cx="2305670" cy="2160000"/>
          </a:xfrm>
          <a:prstGeom prst="rect">
            <a:avLst/>
          </a:prstGeom>
        </p:spPr>
      </p:pic>
      <p:pic>
        <p:nvPicPr>
          <p:cNvPr id="10" name="Grafik 9" descr="Ein Bild, das draußen, Himmel, Person, Personen enthält.&#10;&#10;Automatisch generierte Beschreibung">
            <a:extLst>
              <a:ext uri="{FF2B5EF4-FFF2-40B4-BE49-F238E27FC236}">
                <a16:creationId xmlns:a16="http://schemas.microsoft.com/office/drawing/2014/main" id="{24EA6C4A-FDDA-DC7D-E69A-74B470DB10B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1044" y="4518240"/>
            <a:ext cx="2880000" cy="2160000"/>
          </a:xfrm>
          <a:prstGeom prst="rect">
            <a:avLst/>
          </a:prstGeom>
        </p:spPr>
      </p:pic>
      <p:pic>
        <p:nvPicPr>
          <p:cNvPr id="19" name="Grafik 18" descr="Ein Bild, das Text, Gebäude, Straße, Auto enthält.&#10;&#10;Automatisch generierte Beschreibung">
            <a:extLst>
              <a:ext uri="{FF2B5EF4-FFF2-40B4-BE49-F238E27FC236}">
                <a16:creationId xmlns:a16="http://schemas.microsoft.com/office/drawing/2014/main" id="{41A1C46E-D57C-B400-0B17-7690A9F6720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865" y="4458064"/>
            <a:ext cx="3245763" cy="2160000"/>
          </a:xfrm>
          <a:prstGeom prst="rect">
            <a:avLst/>
          </a:prstGeom>
        </p:spPr>
      </p:pic>
      <p:sp>
        <p:nvSpPr>
          <p:cNvPr id="26" name="Titel 1">
            <a:extLst>
              <a:ext uri="{FF2B5EF4-FFF2-40B4-BE49-F238E27FC236}">
                <a16:creationId xmlns:a16="http://schemas.microsoft.com/office/drawing/2014/main" id="{E3A365DD-4C70-2E1F-E55E-6255E22269ED}"/>
              </a:ext>
            </a:extLst>
          </p:cNvPr>
          <p:cNvSpPr txBox="1">
            <a:spLocks/>
          </p:cNvSpPr>
          <p:nvPr/>
        </p:nvSpPr>
        <p:spPr>
          <a:xfrm>
            <a:off x="154061" y="1466214"/>
            <a:ext cx="7589982" cy="8735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de-DE" sz="5000" dirty="0">
                <a:solidFill>
                  <a:schemeClr val="bg1"/>
                </a:solidFill>
                <a:latin typeface="Segoe UI Light"/>
              </a:rPr>
              <a:t>Projekte</a:t>
            </a:r>
          </a:p>
          <a:p>
            <a:pPr algn="l">
              <a:lnSpc>
                <a:spcPct val="100000"/>
              </a:lnSpc>
            </a:pPr>
            <a:r>
              <a:rPr lang="de-DE" sz="5000" dirty="0">
                <a:solidFill>
                  <a:schemeClr val="bg1"/>
                </a:solidFill>
                <a:latin typeface="Segoe UI Light"/>
              </a:rPr>
              <a:t>der </a:t>
            </a:r>
          </a:p>
          <a:p>
            <a:pPr algn="l">
              <a:lnSpc>
                <a:spcPct val="100000"/>
              </a:lnSpc>
            </a:pPr>
            <a:r>
              <a:rPr lang="de-DE" sz="5000" dirty="0">
                <a:solidFill>
                  <a:schemeClr val="bg1"/>
                </a:solidFill>
                <a:latin typeface="Segoe UI Light"/>
              </a:rPr>
              <a:t>Mobilität </a:t>
            </a:r>
          </a:p>
        </p:txBody>
      </p:sp>
      <p:pic>
        <p:nvPicPr>
          <p:cNvPr id="16" name="Picture 4" descr="Seniormobil macht Senioren in Koppl mobil - SALZBURG24">
            <a:extLst>
              <a:ext uri="{FF2B5EF4-FFF2-40B4-BE49-F238E27FC236}">
                <a16:creationId xmlns:a16="http://schemas.microsoft.com/office/drawing/2014/main" id="{0A7396AF-E958-F8C9-6477-B993BD711B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23933" y="2242437"/>
            <a:ext cx="3211381" cy="216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E027C8E7-D312-322C-295F-B52917DE4B4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1064" y="1108499"/>
            <a:ext cx="4603831" cy="3324026"/>
          </a:xfrm>
          <a:prstGeom prst="rect">
            <a:avLst/>
          </a:prstGeom>
        </p:spPr>
      </p:pic>
      <p:pic>
        <p:nvPicPr>
          <p:cNvPr id="17" name="Grafik 16" descr="Ein Bild, das Gebäude, draußen enthält.&#10;&#10;Automatisch generierte Beschreibung">
            <a:extLst>
              <a:ext uri="{FF2B5EF4-FFF2-40B4-BE49-F238E27FC236}">
                <a16:creationId xmlns:a16="http://schemas.microsoft.com/office/drawing/2014/main" id="{870130E0-2672-C590-C5B8-AB39DA2B2676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9342" y="-34282"/>
            <a:ext cx="4035972" cy="225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65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2561" y="-12032"/>
            <a:ext cx="12189439" cy="6870032"/>
          </a:xfrm>
          <a:prstGeom prst="rect">
            <a:avLst/>
          </a:prstGeom>
          <a:solidFill>
            <a:srgbClr val="93C0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DD6688D-9F9B-B25D-2D88-825EB82A7B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5861" y="-12032"/>
            <a:ext cx="8152237" cy="6845185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B638857E-1E6D-CFD7-6839-9DCF50290B95}"/>
              </a:ext>
            </a:extLst>
          </p:cNvPr>
          <p:cNvSpPr txBox="1"/>
          <p:nvPr/>
        </p:nvSpPr>
        <p:spPr>
          <a:xfrm rot="20855666">
            <a:off x="43682" y="1780012"/>
            <a:ext cx="3904228" cy="830997"/>
          </a:xfrm>
          <a:prstGeom prst="rect">
            <a:avLst/>
          </a:prstGeom>
          <a:solidFill>
            <a:srgbClr val="FFFF00">
              <a:alpha val="87000"/>
            </a:srgbClr>
          </a:solidFill>
        </p:spPr>
        <p:txBody>
          <a:bodyPr wrap="square" lIns="36000" rIns="36000" rtlCol="0">
            <a:spAutoFit/>
          </a:bodyPr>
          <a:lstStyle>
            <a:defPPr>
              <a:defRPr lang="de-DE"/>
            </a:defPPr>
            <a:lvl1pPr>
              <a:defRPr sz="24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algn="ctr"/>
            <a:r>
              <a:rPr lang="de-DE" b="1" dirty="0">
                <a:solidFill>
                  <a:srgbClr val="93C01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</a:t>
            </a:r>
            <a:r>
              <a:rPr lang="de-AT" b="1" dirty="0" err="1">
                <a:solidFill>
                  <a:srgbClr val="93C01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eteiligung</a:t>
            </a:r>
            <a:r>
              <a:rPr lang="de-AT" b="1" dirty="0">
                <a:solidFill>
                  <a:srgbClr val="93C01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Bildung &amp; Empowerment</a:t>
            </a:r>
            <a:endParaRPr lang="de-AT" dirty="0">
              <a:solidFill>
                <a:srgbClr val="93C01D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73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hteck 30">
            <a:extLst>
              <a:ext uri="{FF2B5EF4-FFF2-40B4-BE49-F238E27FC236}">
                <a16:creationId xmlns:a16="http://schemas.microsoft.com/office/drawing/2014/main" id="{2BE4F3E8-4237-457F-A5C1-F1F052236B21}"/>
              </a:ext>
            </a:extLst>
          </p:cNvPr>
          <p:cNvSpPr/>
          <p:nvPr/>
        </p:nvSpPr>
        <p:spPr>
          <a:xfrm>
            <a:off x="2561" y="0"/>
            <a:ext cx="12189439" cy="6870031"/>
          </a:xfrm>
          <a:prstGeom prst="rect">
            <a:avLst/>
          </a:prstGeom>
          <a:solidFill>
            <a:srgbClr val="1B6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4B16C89A-1DFA-4410-9F44-2AB91B7A0AC2}"/>
              </a:ext>
            </a:extLst>
          </p:cNvPr>
          <p:cNvSpPr/>
          <p:nvPr/>
        </p:nvSpPr>
        <p:spPr>
          <a:xfrm>
            <a:off x="9933242" y="113845"/>
            <a:ext cx="2078254" cy="8683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pic>
        <p:nvPicPr>
          <p:cNvPr id="9" name="Grafik 8" descr="Ein Bild, das Zeichnung, Teller enthält.&#10;&#10;Automatisch generierte Beschreibung">
            <a:extLst>
              <a:ext uri="{FF2B5EF4-FFF2-40B4-BE49-F238E27FC236}">
                <a16:creationId xmlns:a16="http://schemas.microsoft.com/office/drawing/2014/main" id="{C12330C2-3282-4FB1-97AE-51FE5482042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9226" y="113846"/>
            <a:ext cx="1012269" cy="868368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F4EDE761-E6F5-46F8-8164-22B2A58F6D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6639" y="982214"/>
            <a:ext cx="8505826" cy="873546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de-DE" sz="5000" dirty="0">
                <a:solidFill>
                  <a:schemeClr val="bg1"/>
                </a:solidFill>
                <a:latin typeface="Segoe UI Light"/>
              </a:rPr>
              <a:t>KEM Projekte – Nachhaltigkeitsplattform</a:t>
            </a:r>
            <a:endParaRPr lang="de-DE" sz="5000" dirty="0">
              <a:solidFill>
                <a:schemeClr val="bg1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716BD41-04AD-4563-A077-930EA7783BF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3241" y="113845"/>
            <a:ext cx="924410" cy="86836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4211631E-6512-47AB-F754-EEA673C8E6E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" y="1855760"/>
            <a:ext cx="6538177" cy="4658450"/>
          </a:xfrm>
          <a:prstGeom prst="rect">
            <a:avLst/>
          </a:prstGeom>
        </p:spPr>
      </p:pic>
      <p:sp>
        <p:nvSpPr>
          <p:cNvPr id="42" name="Textfeld 41">
            <a:extLst>
              <a:ext uri="{FF2B5EF4-FFF2-40B4-BE49-F238E27FC236}">
                <a16:creationId xmlns:a16="http://schemas.microsoft.com/office/drawing/2014/main" id="{A6102C8C-2645-8715-261E-7DA442950D77}"/>
              </a:ext>
            </a:extLst>
          </p:cNvPr>
          <p:cNvSpPr txBox="1"/>
          <p:nvPr/>
        </p:nvSpPr>
        <p:spPr>
          <a:xfrm rot="20940521">
            <a:off x="5511879" y="198720"/>
            <a:ext cx="3658394" cy="584775"/>
          </a:xfrm>
          <a:prstGeom prst="rect">
            <a:avLst/>
          </a:prstGeom>
          <a:solidFill>
            <a:srgbClr val="93C01D">
              <a:alpha val="67000"/>
            </a:srgbClr>
          </a:solidFill>
        </p:spPr>
        <p:txBody>
          <a:bodyPr wrap="square" rtlCol="0">
            <a:spAutoFit/>
          </a:bodyPr>
          <a:lstStyle/>
          <a:p>
            <a:r>
              <a:rPr lang="de-DE" sz="32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www.greenmakes.at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6843517-0D0D-9C8C-8B75-EBE1C4F00B7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6677" y="4632421"/>
            <a:ext cx="4573937" cy="18817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28FDE265-984E-87D3-9231-6E29D2ED4C1D}"/>
              </a:ext>
            </a:extLst>
          </p:cNvPr>
          <p:cNvSpPr txBox="1"/>
          <p:nvPr/>
        </p:nvSpPr>
        <p:spPr>
          <a:xfrm>
            <a:off x="4622050" y="5868893"/>
            <a:ext cx="4581341" cy="307777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Workshops &amp; Nachhaltigkeits-Plattform „Green </a:t>
            </a:r>
            <a:r>
              <a:rPr lang="de-DE" sz="14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Makes</a:t>
            </a:r>
            <a:r>
              <a:rPr lang="de-DE" sz="1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“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9332006-93DC-068C-8BF6-3BC262B1A13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65766">
            <a:off x="7138590" y="1080903"/>
            <a:ext cx="5280454" cy="3192832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C6FBF56B-A44F-EE7E-D66A-85DF47A8E84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878461">
            <a:off x="9234465" y="3406056"/>
            <a:ext cx="2599442" cy="3741503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0E084602-82F9-6ADA-E182-89AD7D0F2540}"/>
              </a:ext>
            </a:extLst>
          </p:cNvPr>
          <p:cNvSpPr txBox="1"/>
          <p:nvPr/>
        </p:nvSpPr>
        <p:spPr>
          <a:xfrm>
            <a:off x="2956693" y="2334019"/>
            <a:ext cx="45739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93C01D"/>
                </a:solidFill>
                <a:latin typeface="Cavolini" panose="020B0502040204020203" pitchFamily="66" charset="0"/>
                <a:cs typeface="Cavolini" panose="020B0502040204020203" pitchFamily="66" charset="0"/>
              </a:rPr>
              <a:t>Workshops, Exkursionen, Vorträge...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F5093074-5C61-66A9-9D1C-589E44F8447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077554">
            <a:off x="49523" y="4392762"/>
            <a:ext cx="1932028" cy="271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92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hteck 30">
            <a:extLst>
              <a:ext uri="{FF2B5EF4-FFF2-40B4-BE49-F238E27FC236}">
                <a16:creationId xmlns:a16="http://schemas.microsoft.com/office/drawing/2014/main" id="{2BE4F3E8-4237-457F-A5C1-F1F052236B21}"/>
              </a:ext>
            </a:extLst>
          </p:cNvPr>
          <p:cNvSpPr/>
          <p:nvPr/>
        </p:nvSpPr>
        <p:spPr>
          <a:xfrm>
            <a:off x="2561" y="0"/>
            <a:ext cx="12189439" cy="6870031"/>
          </a:xfrm>
          <a:prstGeom prst="rect">
            <a:avLst/>
          </a:prstGeom>
          <a:solidFill>
            <a:srgbClr val="1B6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F4EDE761-E6F5-46F8-8164-22B2A58F6D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5315" y="908642"/>
            <a:ext cx="6254101" cy="873546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de-DE" sz="5000" dirty="0" err="1">
                <a:solidFill>
                  <a:schemeClr val="bg1"/>
                </a:solidFill>
                <a:latin typeface="Segoe UI Light"/>
              </a:rPr>
              <a:t>Makerday</a:t>
            </a:r>
            <a:br>
              <a:rPr lang="de-DE" sz="5000" dirty="0">
                <a:solidFill>
                  <a:schemeClr val="bg1"/>
                </a:solidFill>
                <a:latin typeface="Segoe UI Light"/>
              </a:rPr>
            </a:br>
            <a:r>
              <a:rPr lang="de-DE" sz="2800" dirty="0">
                <a:solidFill>
                  <a:schemeClr val="bg1"/>
                </a:solidFill>
                <a:latin typeface="Segoe UI Light"/>
              </a:rPr>
              <a:t>werken. experimentieren. ausprobieren</a:t>
            </a:r>
            <a:endParaRPr lang="de-DE" sz="5000" dirty="0">
              <a:solidFill>
                <a:schemeClr val="bg1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211631E-6512-47AB-F754-EEA673C8E6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7505" y="1855760"/>
            <a:ext cx="6131911" cy="4636007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68F92B71-FD20-3E46-38F4-17867BA5B1C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5540" y="164079"/>
            <a:ext cx="4555622" cy="3032627"/>
          </a:xfrm>
          <a:prstGeom prst="rect">
            <a:avLst/>
          </a:prstGeom>
        </p:spPr>
      </p:pic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E26193D1-1CAA-3C33-1560-89ED8A09168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5540" y="3280789"/>
            <a:ext cx="4555622" cy="321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91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hteck 30">
            <a:extLst>
              <a:ext uri="{FF2B5EF4-FFF2-40B4-BE49-F238E27FC236}">
                <a16:creationId xmlns:a16="http://schemas.microsoft.com/office/drawing/2014/main" id="{2BE4F3E8-4237-457F-A5C1-F1F052236B21}"/>
              </a:ext>
            </a:extLst>
          </p:cNvPr>
          <p:cNvSpPr/>
          <p:nvPr/>
        </p:nvSpPr>
        <p:spPr>
          <a:xfrm>
            <a:off x="0" y="-82729"/>
            <a:ext cx="12189439" cy="6870031"/>
          </a:xfrm>
          <a:prstGeom prst="rect">
            <a:avLst/>
          </a:prstGeom>
          <a:solidFill>
            <a:srgbClr val="1B6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F4EDE761-E6F5-46F8-8164-22B2A58F6D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820" y="603950"/>
            <a:ext cx="6380225" cy="873546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de-DE" sz="4800" dirty="0">
                <a:solidFill>
                  <a:schemeClr val="bg1"/>
                </a:solidFill>
                <a:latin typeface="Segoe UI Light"/>
              </a:rPr>
              <a:t>Frauen bewegen!</a:t>
            </a:r>
            <a:br>
              <a:rPr lang="de-DE" sz="5000" dirty="0">
                <a:solidFill>
                  <a:schemeClr val="bg1"/>
                </a:solidFill>
                <a:latin typeface="Segoe UI Light"/>
              </a:rPr>
            </a:br>
            <a:r>
              <a:rPr lang="de-DE" sz="2800" dirty="0">
                <a:solidFill>
                  <a:schemeClr val="bg1"/>
                </a:solidFill>
                <a:latin typeface="Segoe UI Light"/>
              </a:rPr>
              <a:t>Das Mentoring für Frauen in der Region</a:t>
            </a:r>
            <a:endParaRPr lang="de-DE" sz="5000" dirty="0">
              <a:solidFill>
                <a:schemeClr val="bg1"/>
              </a:solidFill>
            </a:endParaRPr>
          </a:p>
        </p:txBody>
      </p:sp>
      <p:pic>
        <p:nvPicPr>
          <p:cNvPr id="8" name="Grafik 7" descr="Ein Bild, das Gras, Person, draußen, Gruppe enthält.&#10;&#10;Automatisch generierte Beschreibung">
            <a:extLst>
              <a:ext uri="{FF2B5EF4-FFF2-40B4-BE49-F238E27FC236}">
                <a16:creationId xmlns:a16="http://schemas.microsoft.com/office/drawing/2014/main" id="{B8F2A13E-ECDF-7E46-0B97-828FEDB886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446" y="1477495"/>
            <a:ext cx="11789961" cy="5438872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E26193D1-1CAA-3C33-1560-89ED8A09168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68273">
            <a:off x="6424874" y="373225"/>
            <a:ext cx="6247177" cy="195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76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2561" y="-12032"/>
            <a:ext cx="12189439" cy="6870032"/>
          </a:xfrm>
          <a:prstGeom prst="rect">
            <a:avLst/>
          </a:prstGeom>
          <a:solidFill>
            <a:srgbClr val="93C0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1B3C6E4-ADFE-B6CC-0573-C445867433F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83211" y="-12032"/>
            <a:ext cx="10008789" cy="6870032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B638857E-1E6D-CFD7-6839-9DCF50290B95}"/>
              </a:ext>
            </a:extLst>
          </p:cNvPr>
          <p:cNvSpPr txBox="1"/>
          <p:nvPr/>
        </p:nvSpPr>
        <p:spPr>
          <a:xfrm rot="20855666">
            <a:off x="43682" y="1780012"/>
            <a:ext cx="3904228" cy="830997"/>
          </a:xfrm>
          <a:prstGeom prst="rect">
            <a:avLst/>
          </a:prstGeom>
          <a:solidFill>
            <a:srgbClr val="FFFF00">
              <a:alpha val="87000"/>
            </a:srgbClr>
          </a:solidFill>
        </p:spPr>
        <p:txBody>
          <a:bodyPr wrap="square" lIns="36000" rIns="36000" rtlCol="0">
            <a:spAutoFit/>
          </a:bodyPr>
          <a:lstStyle>
            <a:defPPr>
              <a:defRPr lang="de-DE"/>
            </a:defPPr>
            <a:lvl1pPr>
              <a:defRPr sz="24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algn="ctr"/>
            <a:r>
              <a:rPr lang="de-DE" b="1" dirty="0">
                <a:solidFill>
                  <a:srgbClr val="93C01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Multilokalität – </a:t>
            </a:r>
            <a:br>
              <a:rPr lang="de-DE" b="1" dirty="0">
                <a:solidFill>
                  <a:srgbClr val="93C01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de-DE" b="1" dirty="0">
                <a:solidFill>
                  <a:srgbClr val="93C01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 und dort zuhause</a:t>
            </a:r>
            <a:endParaRPr lang="de-AT" dirty="0">
              <a:solidFill>
                <a:srgbClr val="93C01D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05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2561" y="-12032"/>
            <a:ext cx="12189439" cy="6870032"/>
          </a:xfrm>
          <a:prstGeom prst="rect">
            <a:avLst/>
          </a:prstGeom>
          <a:solidFill>
            <a:srgbClr val="1B6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26" name="Titel 1">
            <a:extLst>
              <a:ext uri="{FF2B5EF4-FFF2-40B4-BE49-F238E27FC236}">
                <a16:creationId xmlns:a16="http://schemas.microsoft.com/office/drawing/2014/main" id="{E3A365DD-4C70-2E1F-E55E-6255E22269ED}"/>
              </a:ext>
            </a:extLst>
          </p:cNvPr>
          <p:cNvSpPr txBox="1">
            <a:spLocks/>
          </p:cNvSpPr>
          <p:nvPr/>
        </p:nvSpPr>
        <p:spPr>
          <a:xfrm>
            <a:off x="105934" y="1210786"/>
            <a:ext cx="8701181" cy="8735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de-DE" sz="4000" dirty="0">
                <a:solidFill>
                  <a:schemeClr val="bg1"/>
                </a:solidFill>
                <a:latin typeface="Segoe UI Light"/>
              </a:rPr>
              <a:t>Beteiligung von Multilokalen</a:t>
            </a:r>
          </a:p>
          <a:p>
            <a:pPr algn="l">
              <a:lnSpc>
                <a:spcPct val="100000"/>
              </a:lnSpc>
            </a:pPr>
            <a:endParaRPr lang="de-DE" sz="5000" dirty="0">
              <a:solidFill>
                <a:schemeClr val="bg1"/>
              </a:solidFill>
              <a:latin typeface="Segoe UI Light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F7CEAE3-5CC7-ABE2-4774-FE0F9876A28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555" y="1345040"/>
            <a:ext cx="5645860" cy="423439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68A0A2C-F526-BF0A-032B-235752E64AF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94072">
            <a:off x="4730005" y="4585728"/>
            <a:ext cx="3415302" cy="2058398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A632DA0E-0281-01E4-587A-DE10F5AA4A6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9571" y="114806"/>
            <a:ext cx="5495076" cy="377182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34F63F0-A821-447C-CCD4-3FFF5FB6718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32424">
            <a:off x="8132336" y="3956638"/>
            <a:ext cx="3937672" cy="2717624"/>
          </a:xfrm>
          <a:prstGeom prst="rect">
            <a:avLst/>
          </a:prstGeom>
          <a:effectLst>
            <a:glow rad="127000">
              <a:schemeClr val="accent1"/>
            </a:glow>
          </a:effectLst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342ECAF1-D5A0-E1E1-8FA7-AC007980FBE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789" y="4391724"/>
            <a:ext cx="1620705" cy="1032802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7CE09FA1-5917-0325-A609-BB372A2EA9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7789" y="5713689"/>
            <a:ext cx="2505075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90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/>
          <p:cNvSpPr/>
          <p:nvPr/>
        </p:nvSpPr>
        <p:spPr>
          <a:xfrm>
            <a:off x="4567327" y="-25975"/>
            <a:ext cx="7624673" cy="59135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5" name="Rechteck 24"/>
          <p:cNvSpPr/>
          <p:nvPr/>
        </p:nvSpPr>
        <p:spPr>
          <a:xfrm>
            <a:off x="0" y="-25976"/>
            <a:ext cx="4579196" cy="6883976"/>
          </a:xfrm>
          <a:prstGeom prst="rect">
            <a:avLst/>
          </a:prstGeom>
          <a:solidFill>
            <a:srgbClr val="93C0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Untertitel 9"/>
          <p:cNvSpPr txBox="1">
            <a:spLocks/>
          </p:cNvSpPr>
          <p:nvPr/>
        </p:nvSpPr>
        <p:spPr>
          <a:xfrm>
            <a:off x="5214342" y="1340175"/>
            <a:ext cx="6118168" cy="465199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None/>
              <a:defRPr sz="2800" kern="1200">
                <a:solidFill>
                  <a:schemeClr val="accent6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20000"/>
              </a:lnSpc>
              <a:defRPr/>
            </a:pPr>
            <a:endParaRPr lang="de-AT" sz="9600" dirty="0">
              <a:solidFill>
                <a:srgbClr val="93C01D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lvl="0">
              <a:lnSpc>
                <a:spcPct val="120000"/>
              </a:lnSpc>
              <a:defRPr/>
            </a:pPr>
            <a:r>
              <a:rPr lang="de-DE" sz="19200" b="1" dirty="0">
                <a:solidFill>
                  <a:schemeClr val="accent5"/>
                </a:solidFill>
                <a:latin typeface="Ink Free" panose="03080402000500000000" pitchFamily="66" charset="0"/>
                <a:cs typeface="Segoe UI Light" panose="020B0502040204020203" pitchFamily="34" charset="0"/>
              </a:rPr>
              <a:t>DANKE </a:t>
            </a:r>
            <a:br>
              <a:rPr lang="de-DE" sz="19200" b="1" dirty="0">
                <a:solidFill>
                  <a:schemeClr val="accent5"/>
                </a:solidFill>
                <a:latin typeface="Ink Free" panose="03080402000500000000" pitchFamily="66" charset="0"/>
                <a:cs typeface="Segoe UI Light" panose="020B0502040204020203" pitchFamily="34" charset="0"/>
              </a:rPr>
            </a:br>
            <a:r>
              <a:rPr lang="de-DE" sz="19200" b="1" dirty="0">
                <a:solidFill>
                  <a:schemeClr val="accent5"/>
                </a:solidFill>
                <a:latin typeface="Ink Free" panose="03080402000500000000" pitchFamily="66" charset="0"/>
                <a:cs typeface="Segoe UI Light" panose="020B0502040204020203" pitchFamily="34" charset="0"/>
              </a:rPr>
              <a:t>für Ihr Interesse! </a:t>
            </a:r>
            <a:r>
              <a:rPr lang="de-DE" sz="19200" b="1" dirty="0">
                <a:solidFill>
                  <a:schemeClr val="accent5"/>
                </a:solidFill>
                <a:latin typeface="Ink Free" panose="03080402000500000000" pitchFamily="66" charset="0"/>
                <a:cs typeface="Segoe UI Light" panose="020B0502040204020203" pitchFamily="34" charset="0"/>
                <a:sym typeface="Wingdings" panose="05000000000000000000" pitchFamily="2" charset="2"/>
              </a:rPr>
              <a:t></a:t>
            </a:r>
          </a:p>
          <a:p>
            <a:pPr lvl="0">
              <a:lnSpc>
                <a:spcPct val="120000"/>
              </a:lnSpc>
              <a:defRPr/>
            </a:pPr>
            <a:endParaRPr lang="de-AT" sz="49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sz="6400" b="1" dirty="0">
                <a:solidFill>
                  <a:schemeClr val="bg1">
                    <a:lumMod val="50000"/>
                  </a:schemeClr>
                </a:solidFill>
                <a:latin typeface="Abadi Extra Light" panose="020B02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Julia Soriat-</a:t>
            </a:r>
            <a:r>
              <a:rPr lang="de-DE" sz="6400" b="1" dirty="0" err="1">
                <a:solidFill>
                  <a:schemeClr val="bg1">
                    <a:lumMod val="50000"/>
                  </a:schemeClr>
                </a:solidFill>
                <a:latin typeface="Abadi Extra Light" panose="020B02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Castrillón</a:t>
            </a:r>
            <a:endParaRPr lang="de-DE" sz="6400" b="1" dirty="0">
              <a:solidFill>
                <a:schemeClr val="bg1">
                  <a:lumMod val="50000"/>
                </a:schemeClr>
              </a:solidFill>
              <a:latin typeface="Abadi Extra Light" panose="020B02040201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sz="6400" dirty="0">
                <a:solidFill>
                  <a:schemeClr val="bg1">
                    <a:lumMod val="50000"/>
                  </a:schemeClr>
                </a:solidFill>
                <a:effectLst/>
                <a:latin typeface="Abadi Extra Light" panose="020B02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Master </a:t>
            </a:r>
            <a:r>
              <a:rPr lang="de-DE" sz="6400" dirty="0" err="1">
                <a:solidFill>
                  <a:schemeClr val="bg1">
                    <a:lumMod val="50000"/>
                  </a:schemeClr>
                </a:solidFill>
                <a:effectLst/>
                <a:latin typeface="Abadi Extra Light" panose="020B02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6400" dirty="0">
                <a:solidFill>
                  <a:schemeClr val="bg1">
                    <a:lumMod val="50000"/>
                  </a:schemeClr>
                </a:solidFill>
                <a:effectLst/>
                <a:latin typeface="Abadi Extra Light" panose="020B02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Community Development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sz="6400" dirty="0">
                <a:solidFill>
                  <a:schemeClr val="bg1">
                    <a:lumMod val="50000"/>
                  </a:schemeClr>
                </a:solidFill>
                <a:latin typeface="Abadi Extra Light" panose="020B02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Bachelor Nonprofit-, Sozial- und Gesundheitsmanagement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de-DE" sz="6400" dirty="0">
              <a:solidFill>
                <a:schemeClr val="bg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sz="6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Geschäftsführerin / LEADER-Managerin</a:t>
            </a:r>
            <a:endParaRPr lang="de-DE" sz="6400" dirty="0">
              <a:solidFill>
                <a:schemeClr val="bg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sz="6400" dirty="0">
                <a:solidFill>
                  <a:schemeClr val="bg1">
                    <a:lumMod val="50000"/>
                  </a:schemeClr>
                </a:solidFill>
                <a:effectLst/>
                <a:latin typeface="Abadi Extra Light" panose="020B02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LEADER-Region Fuschlsee Mondseeland</a:t>
            </a:r>
            <a:endParaRPr lang="de-DE" sz="6400" dirty="0">
              <a:solidFill>
                <a:schemeClr val="bg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sz="6400" dirty="0">
                <a:solidFill>
                  <a:schemeClr val="bg1">
                    <a:lumMod val="50000"/>
                  </a:schemeClr>
                </a:solidFill>
                <a:latin typeface="Abadi Extra Light" panose="020B020402010402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Technoparkstraße 4, 5310 Mondsee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sz="6400" dirty="0">
                <a:solidFill>
                  <a:schemeClr val="bg1">
                    <a:lumMod val="50000"/>
                  </a:schemeClr>
                </a:solidFill>
                <a:latin typeface="Abadi Extra Light" panose="020B0204020104020204" pitchFamily="34" charset="0"/>
                <a:cs typeface="Times New Roman" panose="02020603050405020304" pitchFamily="18" charset="0"/>
              </a:rPr>
              <a:t>soriat@regionfumo.at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sz="6400" dirty="0">
                <a:solidFill>
                  <a:schemeClr val="bg1">
                    <a:lumMod val="50000"/>
                  </a:schemeClr>
                </a:solidFill>
                <a:latin typeface="Abadi Extra Light" panose="020B020402010402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www.regionfumo.at</a:t>
            </a:r>
            <a:endParaRPr lang="de-DE" sz="6400" dirty="0">
              <a:solidFill>
                <a:schemeClr val="bg1">
                  <a:lumMod val="50000"/>
                </a:schemeClr>
              </a:solidFill>
              <a:latin typeface="Abadi Extra Light" panose="020B0204020104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defRPr/>
            </a:pPr>
            <a:endParaRPr lang="de-AT" sz="49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lvl="0">
              <a:lnSpc>
                <a:spcPct val="120000"/>
              </a:lnSpc>
              <a:defRPr/>
            </a:pPr>
            <a:endParaRPr lang="de-AT" sz="49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87350" lvl="0" indent="-387350">
              <a:lnSpc>
                <a:spcPct val="100000"/>
              </a:lnSpc>
              <a:defRPr/>
            </a:pPr>
            <a:endParaRPr lang="de-AT" sz="34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  <a:defRPr/>
            </a:pPr>
            <a:endParaRPr lang="de-AT" sz="3400" dirty="0">
              <a:solidFill>
                <a:srgbClr val="5B9BD5">
                  <a:lumMod val="50000"/>
                </a:srgbClr>
              </a:solidFill>
            </a:endParaRPr>
          </a:p>
          <a:p>
            <a:pPr>
              <a:lnSpc>
                <a:spcPct val="100000"/>
              </a:lnSpc>
              <a:defRPr/>
            </a:pPr>
            <a:endParaRPr lang="de-AT" sz="62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lvl="0">
              <a:lnSpc>
                <a:spcPct val="100000"/>
              </a:lnSpc>
              <a:defRPr/>
            </a:pPr>
            <a:endParaRPr lang="de-AT" sz="2000" u="sng" dirty="0">
              <a:solidFill>
                <a:srgbClr val="5B9BD5">
                  <a:lumMod val="50000"/>
                </a:srgbClr>
              </a:solidFill>
            </a:endParaRPr>
          </a:p>
          <a:p>
            <a:pPr lvl="0">
              <a:lnSpc>
                <a:spcPct val="100000"/>
              </a:lnSpc>
              <a:defRPr/>
            </a:pPr>
            <a:br>
              <a:rPr lang="de-AT" sz="1600" dirty="0">
                <a:solidFill>
                  <a:srgbClr val="5B9BD5">
                    <a:lumMod val="50000"/>
                  </a:srgbClr>
                </a:solidFill>
              </a:rPr>
            </a:br>
            <a:endParaRPr lang="de-AT" sz="1600" dirty="0">
              <a:solidFill>
                <a:srgbClr val="5B9BD5">
                  <a:lumMod val="50000"/>
                </a:srgbClr>
              </a:solidFill>
            </a:endParaRPr>
          </a:p>
          <a:p>
            <a:pPr lvl="0">
              <a:lnSpc>
                <a:spcPct val="100000"/>
              </a:lnSpc>
              <a:defRPr/>
            </a:pPr>
            <a:endParaRPr lang="de-AT" sz="1600" dirty="0">
              <a:solidFill>
                <a:srgbClr val="5B9BD5">
                  <a:lumMod val="50000"/>
                </a:srgbClr>
              </a:solidFill>
            </a:endParaRPr>
          </a:p>
        </p:txBody>
      </p:sp>
      <p:pic>
        <p:nvPicPr>
          <p:cNvPr id="10" name="Bild 1" descr="Beschreibung: x_Projects:Server:Fumo:LR_FUMO_RZ_logopaket_WT:LR_FUMO_RGB_Crop_4pdf.pdf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98366">
            <a:off x="9462980" y="784790"/>
            <a:ext cx="1775737" cy="1110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F071F57-0878-45E4-A036-DCC88B5C7ED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564" y="1559295"/>
            <a:ext cx="4906377" cy="331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98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1262" y="-10160"/>
            <a:ext cx="12223262" cy="2509520"/>
          </a:xfrm>
          <a:prstGeom prst="rect">
            <a:avLst/>
          </a:prstGeom>
        </p:spPr>
      </p:pic>
      <p:pic>
        <p:nvPicPr>
          <p:cNvPr id="10" name="Bild 1" descr="Beschreibung: x_Projects:Server:Fumo:LR_FUMO_RZ_logopaket_WT:LR_FUMO_RGB_Crop_4pdf.pd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103" y="4467965"/>
            <a:ext cx="1743542" cy="1090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7878619" y="2246986"/>
            <a:ext cx="43318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de-AT" sz="105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©  Foto: Gegenlicht – Fotofilmclub Mondsee (bearbeitet)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34C9A7E-4133-98B6-EC51-493787757ACD}"/>
              </a:ext>
            </a:extLst>
          </p:cNvPr>
          <p:cNvSpPr txBox="1"/>
          <p:nvPr/>
        </p:nvSpPr>
        <p:spPr>
          <a:xfrm rot="21376623">
            <a:off x="212352" y="17289"/>
            <a:ext cx="2911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Fuschlseeregion</a:t>
            </a:r>
            <a:endParaRPr lang="de-DE" sz="16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A66D06A-C261-B103-966F-4D5D07AC0BE0}"/>
              </a:ext>
            </a:extLst>
          </p:cNvPr>
          <p:cNvSpPr txBox="1"/>
          <p:nvPr/>
        </p:nvSpPr>
        <p:spPr>
          <a:xfrm rot="360704">
            <a:off x="7688846" y="198881"/>
            <a:ext cx="2551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Mondseeland</a:t>
            </a:r>
            <a:endParaRPr lang="de-DE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EB684212-1B42-B710-D03B-351B0ED57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4254" y="2393903"/>
            <a:ext cx="1671543" cy="168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5CC6A9EF-7B50-198F-1A2B-F4E4D5CE02C1}"/>
              </a:ext>
            </a:extLst>
          </p:cNvPr>
          <p:cNvSpPr txBox="1"/>
          <p:nvPr/>
        </p:nvSpPr>
        <p:spPr>
          <a:xfrm>
            <a:off x="3188986" y="4493886"/>
            <a:ext cx="2991096" cy="830997"/>
          </a:xfrm>
          <a:prstGeom prst="rect">
            <a:avLst/>
          </a:prstGeom>
          <a:solidFill>
            <a:srgbClr val="FFFFFF">
              <a:alpha val="49020"/>
            </a:srgbClr>
          </a:solidFill>
        </p:spPr>
        <p:txBody>
          <a:bodyPr wrap="square" lIns="36000" rIns="36000" rtlCol="0">
            <a:spAutoFit/>
          </a:bodyPr>
          <a:lstStyle>
            <a:defPPr>
              <a:defRPr lang="de-DE"/>
            </a:defPPr>
            <a:lvl1pPr>
              <a:defRPr sz="24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de-DE" b="1" dirty="0"/>
              <a:t>10 Gemeinden</a:t>
            </a:r>
            <a:r>
              <a:rPr lang="de-DE" dirty="0"/>
              <a:t> in der </a:t>
            </a:r>
            <a:r>
              <a:rPr lang="de-DE" b="1" dirty="0"/>
              <a:t>Fuschlseeregion (SBG)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A123424-1499-1667-F9BF-3F0FC09F53EE}"/>
              </a:ext>
            </a:extLst>
          </p:cNvPr>
          <p:cNvSpPr txBox="1"/>
          <p:nvPr/>
        </p:nvSpPr>
        <p:spPr>
          <a:xfrm>
            <a:off x="3221411" y="5558598"/>
            <a:ext cx="2958671" cy="830997"/>
          </a:xfrm>
          <a:prstGeom prst="rect">
            <a:avLst/>
          </a:prstGeom>
          <a:solidFill>
            <a:srgbClr val="FFFFFF">
              <a:alpha val="49020"/>
            </a:srgbClr>
          </a:solidFill>
        </p:spPr>
        <p:txBody>
          <a:bodyPr wrap="square" lIns="36000" rIns="36000" rtlCol="0">
            <a:spAutoFit/>
          </a:bodyPr>
          <a:lstStyle>
            <a:defPPr>
              <a:defRPr lang="de-DE"/>
            </a:defPPr>
            <a:lvl1pPr>
              <a:defRPr sz="24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de-DE" b="1" dirty="0"/>
              <a:t>7 Gemeinden </a:t>
            </a:r>
            <a:r>
              <a:rPr lang="de-DE" dirty="0"/>
              <a:t>im  </a:t>
            </a:r>
            <a:r>
              <a:rPr lang="de-DE" b="1" dirty="0"/>
              <a:t>Mondseeland (OÖ)</a:t>
            </a:r>
          </a:p>
        </p:txBody>
      </p:sp>
      <p:pic>
        <p:nvPicPr>
          <p:cNvPr id="14" name="Grafik 13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AA1FA054-EC21-FD2B-D03E-DD9ABA9B4E9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055" y="2499360"/>
            <a:ext cx="6191418" cy="4381449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2331C123-AD0C-263F-7C5C-9620D27C81CC}"/>
              </a:ext>
            </a:extLst>
          </p:cNvPr>
          <p:cNvSpPr txBox="1"/>
          <p:nvPr/>
        </p:nvSpPr>
        <p:spPr>
          <a:xfrm rot="903712">
            <a:off x="3893441" y="2476793"/>
            <a:ext cx="2205218" cy="830997"/>
          </a:xfrm>
          <a:prstGeom prst="rect">
            <a:avLst/>
          </a:prstGeom>
          <a:solidFill>
            <a:srgbClr val="FFFF00">
              <a:alpha val="74000"/>
            </a:srgbClr>
          </a:solidFill>
        </p:spPr>
        <p:txBody>
          <a:bodyPr wrap="square" lIns="36000" rIns="36000" rtlCol="0">
            <a:spAutoFit/>
          </a:bodyPr>
          <a:lstStyle>
            <a:defPPr>
              <a:defRPr lang="de-DE"/>
            </a:defPPr>
            <a:lvl1pPr>
              <a:defRPr sz="24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algn="ctr"/>
            <a:r>
              <a:rPr lang="de-AT" b="1" dirty="0">
                <a:solidFill>
                  <a:srgbClr val="93C01D"/>
                </a:solidFill>
              </a:rPr>
              <a:t>~ </a:t>
            </a:r>
            <a:r>
              <a:rPr lang="de-AT" b="1" u="sng" dirty="0">
                <a:solidFill>
                  <a:srgbClr val="93C01D"/>
                </a:solidFill>
              </a:rPr>
              <a:t>3 Mio. Fördermittel</a:t>
            </a:r>
            <a:endParaRPr lang="de-AT" dirty="0">
              <a:solidFill>
                <a:srgbClr val="93C01D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6CB56768-6598-BA49-A4D7-656370B8E25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6929" y="4422142"/>
            <a:ext cx="483097" cy="87682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E3C71639-5D6D-F105-73A0-E022EEA4E0A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6980" y="5483687"/>
            <a:ext cx="483097" cy="890709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F11AEBBC-4437-A290-164F-1D488AB88BF5}"/>
              </a:ext>
            </a:extLst>
          </p:cNvPr>
          <p:cNvSpPr txBox="1"/>
          <p:nvPr/>
        </p:nvSpPr>
        <p:spPr>
          <a:xfrm rot="903712">
            <a:off x="4193731" y="3488205"/>
            <a:ext cx="2205218" cy="830997"/>
          </a:xfrm>
          <a:prstGeom prst="rect">
            <a:avLst/>
          </a:prstGeom>
          <a:solidFill>
            <a:srgbClr val="FFFF00">
              <a:alpha val="85000"/>
            </a:srgbClr>
          </a:solidFill>
        </p:spPr>
        <p:txBody>
          <a:bodyPr wrap="square" lIns="36000" rIns="36000" rtlCol="0">
            <a:spAutoFit/>
          </a:bodyPr>
          <a:lstStyle>
            <a:defPPr>
              <a:defRPr lang="de-DE"/>
            </a:defPPr>
            <a:lvl1pPr>
              <a:defRPr sz="24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algn="ctr"/>
            <a:r>
              <a:rPr lang="de-AT" b="1" dirty="0">
                <a:solidFill>
                  <a:srgbClr val="93C01D"/>
                </a:solidFill>
              </a:rPr>
              <a:t>~ </a:t>
            </a:r>
            <a:r>
              <a:rPr lang="de-AT" b="1" u="sng" dirty="0">
                <a:solidFill>
                  <a:srgbClr val="93C01D"/>
                </a:solidFill>
              </a:rPr>
              <a:t>40.000 </a:t>
            </a:r>
            <a:r>
              <a:rPr lang="de-AT" b="1" u="sng" dirty="0" err="1">
                <a:solidFill>
                  <a:srgbClr val="93C01D"/>
                </a:solidFill>
              </a:rPr>
              <a:t>Einwohner:innen</a:t>
            </a:r>
            <a:endParaRPr lang="de-AT" dirty="0">
              <a:solidFill>
                <a:srgbClr val="93C01D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2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>
            <a:extLst>
              <a:ext uri="{FF2B5EF4-FFF2-40B4-BE49-F238E27FC236}">
                <a16:creationId xmlns:a16="http://schemas.microsoft.com/office/drawing/2014/main" id="{222E70F9-B30B-4BBB-9798-659F37C1057E}"/>
              </a:ext>
            </a:extLst>
          </p:cNvPr>
          <p:cNvSpPr/>
          <p:nvPr/>
        </p:nvSpPr>
        <p:spPr>
          <a:xfrm>
            <a:off x="0" y="1862978"/>
            <a:ext cx="12192000" cy="25065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9067" y="2345617"/>
            <a:ext cx="10442690" cy="1951847"/>
          </a:xfrm>
        </p:spPr>
        <p:txBody>
          <a:bodyPr>
            <a:noAutofit/>
          </a:bodyPr>
          <a:lstStyle/>
          <a:p>
            <a:pPr algn="l"/>
            <a:r>
              <a:rPr lang="de-DE" sz="5400" b="0" i="0" dirty="0">
                <a:solidFill>
                  <a:schemeClr val="bg1"/>
                </a:solidFill>
                <a:latin typeface="Segoe UI Light"/>
              </a:rPr>
              <a:t>LEADER-Region FUMO</a:t>
            </a:r>
            <a:br>
              <a:rPr lang="de-DE" sz="4000" b="0" i="0" dirty="0">
                <a:solidFill>
                  <a:schemeClr val="bg1"/>
                </a:solidFill>
                <a:latin typeface="Segoe UI Light"/>
              </a:rPr>
            </a:br>
            <a:r>
              <a:rPr lang="de-AT" sz="2800" b="0" i="0" dirty="0">
                <a:solidFill>
                  <a:schemeClr val="bg1"/>
                </a:solidFill>
                <a:latin typeface="Segoe UI Light"/>
              </a:rPr>
              <a:t>Dachverein zur Reg</a:t>
            </a:r>
            <a:r>
              <a:rPr lang="de-AT" sz="2800" dirty="0">
                <a:solidFill>
                  <a:schemeClr val="bg1"/>
                </a:solidFill>
                <a:latin typeface="Segoe UI Light"/>
              </a:rPr>
              <a:t>ionalentwicklung Fuschlseeregion – Mondseeland  </a:t>
            </a:r>
            <a:br>
              <a:rPr lang="de-AT" sz="3200" dirty="0">
                <a:solidFill>
                  <a:schemeClr val="bg1"/>
                </a:solidFill>
                <a:latin typeface="Segoe UI Light"/>
              </a:rPr>
            </a:br>
            <a:br>
              <a:rPr lang="de-DE" sz="3200" b="0" i="0" dirty="0">
                <a:solidFill>
                  <a:schemeClr val="bg1"/>
                </a:solidFill>
                <a:latin typeface="Segoe UI Light"/>
              </a:rPr>
            </a:br>
            <a:r>
              <a:rPr lang="de-DE" sz="1600" b="0" i="0" dirty="0">
                <a:solidFill>
                  <a:schemeClr val="bg1"/>
                </a:solidFill>
                <a:latin typeface="Segoe UI Light"/>
              </a:rPr>
              <a:t> </a:t>
            </a:r>
            <a:br>
              <a:rPr lang="de-DE" sz="1400" b="0" i="0" dirty="0">
                <a:solidFill>
                  <a:schemeClr val="bg1"/>
                </a:solidFill>
                <a:latin typeface="Segoe UI Light"/>
              </a:rPr>
            </a:br>
            <a:br>
              <a:rPr lang="de-DE" sz="4000" b="0" i="0" dirty="0">
                <a:solidFill>
                  <a:schemeClr val="bg1"/>
                </a:solidFill>
                <a:latin typeface="Segoe UI Light"/>
              </a:rPr>
            </a:br>
            <a:br>
              <a:rPr lang="de-DE" sz="4000" dirty="0">
                <a:solidFill>
                  <a:schemeClr val="bg1"/>
                </a:solidFill>
                <a:latin typeface="Segoe UI Light"/>
              </a:rPr>
            </a:br>
            <a:br>
              <a:rPr lang="de-DE" sz="3600" dirty="0">
                <a:solidFill>
                  <a:schemeClr val="bg1"/>
                </a:solidFill>
                <a:latin typeface="Segoe UI Light"/>
              </a:rPr>
            </a:br>
            <a:endParaRPr lang="de-DE" sz="32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6D5263B-1892-766B-91F2-0C6CBA8BC4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6118" y="1864938"/>
            <a:ext cx="6435914" cy="3176961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A1D56FAE-4679-8D59-39A8-309652E0F2B7}"/>
              </a:ext>
            </a:extLst>
          </p:cNvPr>
          <p:cNvSpPr txBox="1"/>
          <p:nvPr/>
        </p:nvSpPr>
        <p:spPr>
          <a:xfrm>
            <a:off x="7056148" y="5193393"/>
            <a:ext cx="4350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Erweiterter FUMO-Vorstand</a:t>
            </a:r>
            <a:endParaRPr lang="de-DE" sz="16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pic>
        <p:nvPicPr>
          <p:cNvPr id="9" name="Grafik 8" descr="Ein Bild, das Text, draußen, Person, Berg enthält.&#10;&#10;Automatisch generierte Beschreibung">
            <a:extLst>
              <a:ext uri="{FF2B5EF4-FFF2-40B4-BE49-F238E27FC236}">
                <a16:creationId xmlns:a16="http://schemas.microsoft.com/office/drawing/2014/main" id="{B14659C2-6FE2-20F2-0877-32962F68ED5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62979"/>
            <a:ext cx="5794960" cy="3176962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1F8A1313-AE17-F158-E64E-3960DCBA5240}"/>
              </a:ext>
            </a:extLst>
          </p:cNvPr>
          <p:cNvSpPr txBox="1"/>
          <p:nvPr/>
        </p:nvSpPr>
        <p:spPr>
          <a:xfrm>
            <a:off x="620234" y="5221556"/>
            <a:ext cx="4350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FUMO-(Frauenpower)-Team</a:t>
            </a:r>
            <a:endParaRPr lang="de-DE" sz="16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16E34F2-B03A-F7C5-B9E0-761AEB459285}"/>
              </a:ext>
            </a:extLst>
          </p:cNvPr>
          <p:cNvSpPr txBox="1"/>
          <p:nvPr/>
        </p:nvSpPr>
        <p:spPr>
          <a:xfrm>
            <a:off x="159067" y="5629843"/>
            <a:ext cx="6435914" cy="646331"/>
          </a:xfrm>
          <a:prstGeom prst="rect">
            <a:avLst/>
          </a:prstGeom>
          <a:solidFill>
            <a:srgbClr val="FFFFFF">
              <a:alpha val="49020"/>
            </a:srgbClr>
          </a:solidFill>
        </p:spPr>
        <p:txBody>
          <a:bodyPr wrap="square" lIns="36000" rIns="36000" rtlCol="0">
            <a:spAutoFit/>
          </a:bodyPr>
          <a:lstStyle>
            <a:defPPr>
              <a:defRPr lang="de-DE"/>
            </a:defPPr>
            <a:lvl1pPr>
              <a:defRPr sz="24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tabLst>
                <a:tab pos="1968500" algn="l"/>
              </a:tabLst>
            </a:pPr>
            <a:r>
              <a:rPr lang="de-DE" sz="1800" dirty="0"/>
              <a:t>Nadine Guggenberger	Steffi Mayrhauser </a:t>
            </a:r>
          </a:p>
          <a:p>
            <a:pPr>
              <a:tabLst>
                <a:tab pos="1968500" algn="l"/>
              </a:tabLst>
            </a:pPr>
            <a:r>
              <a:rPr lang="de-DE" sz="1800" i="1" dirty="0"/>
              <a:t>Projektmitarbeiterin		Projektmitarbeiterin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D3F5F2D-209B-8859-43E8-0A742F1D97C5}"/>
              </a:ext>
            </a:extLst>
          </p:cNvPr>
          <p:cNvSpPr txBox="1"/>
          <p:nvPr/>
        </p:nvSpPr>
        <p:spPr>
          <a:xfrm>
            <a:off x="1581467" y="6211669"/>
            <a:ext cx="6435914" cy="646331"/>
          </a:xfrm>
          <a:prstGeom prst="rect">
            <a:avLst/>
          </a:prstGeom>
          <a:solidFill>
            <a:srgbClr val="FFFFFF">
              <a:alpha val="49020"/>
            </a:srgbClr>
          </a:solidFill>
        </p:spPr>
        <p:txBody>
          <a:bodyPr wrap="square" lIns="36000" rIns="36000" rtlCol="0">
            <a:spAutoFit/>
          </a:bodyPr>
          <a:lstStyle>
            <a:defPPr>
              <a:defRPr lang="de-DE"/>
            </a:defPPr>
            <a:lvl1pPr>
              <a:defRPr sz="24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de-DE" sz="1800" dirty="0"/>
              <a:t>Julia Soriat 	Bgm Elisabeth Höllwarth-Kaiser</a:t>
            </a:r>
          </a:p>
          <a:p>
            <a:r>
              <a:rPr lang="de-DE" sz="1800" i="1" dirty="0"/>
              <a:t>Geschäftsführerin 	FUMO-Obfrau</a:t>
            </a:r>
            <a:endParaRPr lang="de-DE" sz="800" i="1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AFE97C33-9FAD-8FA3-92D1-0E4E872F743C}"/>
              </a:ext>
            </a:extLst>
          </p:cNvPr>
          <p:cNvSpPr txBox="1"/>
          <p:nvPr/>
        </p:nvSpPr>
        <p:spPr>
          <a:xfrm>
            <a:off x="7485400" y="5629842"/>
            <a:ext cx="4706600" cy="646331"/>
          </a:xfrm>
          <a:prstGeom prst="rect">
            <a:avLst/>
          </a:prstGeom>
          <a:solidFill>
            <a:srgbClr val="FFFFFF">
              <a:alpha val="49020"/>
            </a:srgbClr>
          </a:solidFill>
        </p:spPr>
        <p:txBody>
          <a:bodyPr wrap="square" lIns="36000" rIns="36000" rtlCol="0">
            <a:spAutoFit/>
          </a:bodyPr>
          <a:lstStyle>
            <a:defPPr>
              <a:defRPr lang="de-DE"/>
            </a:defPPr>
            <a:lvl1pPr>
              <a:defRPr sz="24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de-DE" sz="1800" dirty="0"/>
              <a:t>max. 49 % öffentliche </a:t>
            </a:r>
            <a:r>
              <a:rPr lang="de-DE" sz="1800" dirty="0" err="1"/>
              <a:t>Vertreter:innen</a:t>
            </a:r>
            <a:endParaRPr lang="de-DE" sz="1800" dirty="0"/>
          </a:p>
          <a:p>
            <a:r>
              <a:rPr lang="de-DE" sz="1800" dirty="0"/>
              <a:t>mind. 30 % Frauen im Gremium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45693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/>
          <p:cNvSpPr/>
          <p:nvPr/>
        </p:nvSpPr>
        <p:spPr>
          <a:xfrm>
            <a:off x="4567327" y="-25975"/>
            <a:ext cx="7624673" cy="59135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5" name="Rechteck 24"/>
          <p:cNvSpPr/>
          <p:nvPr/>
        </p:nvSpPr>
        <p:spPr>
          <a:xfrm>
            <a:off x="0" y="-25976"/>
            <a:ext cx="4579196" cy="6883976"/>
          </a:xfrm>
          <a:prstGeom prst="rect">
            <a:avLst/>
          </a:prstGeom>
          <a:solidFill>
            <a:srgbClr val="93C0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Untertitel 9">
            <a:extLst>
              <a:ext uri="{FF2B5EF4-FFF2-40B4-BE49-F238E27FC236}">
                <a16:creationId xmlns:a16="http://schemas.microsoft.com/office/drawing/2014/main" id="{405EA85B-92B1-4521-A74A-BE3D0ED06EDB}"/>
              </a:ext>
            </a:extLst>
          </p:cNvPr>
          <p:cNvSpPr txBox="1">
            <a:spLocks/>
          </p:cNvSpPr>
          <p:nvPr/>
        </p:nvSpPr>
        <p:spPr>
          <a:xfrm>
            <a:off x="4929277" y="94839"/>
            <a:ext cx="7624673" cy="60524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None/>
              <a:defRPr sz="2800" kern="1200">
                <a:solidFill>
                  <a:schemeClr val="accent6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sz="3200" b="1" dirty="0">
                <a:solidFill>
                  <a:srgbClr val="93C01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 Wörter, wenn an unsere Region </a:t>
            </a:r>
            <a:br>
              <a:rPr lang="de-DE" sz="3200" b="1" dirty="0">
                <a:solidFill>
                  <a:srgbClr val="93C01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de-DE" sz="3200" b="1" dirty="0">
                <a:solidFill>
                  <a:srgbClr val="93C01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gedacht wird:</a:t>
            </a:r>
            <a:endParaRPr lang="de-AT" sz="3200" dirty="0">
              <a:solidFill>
                <a:srgbClr val="93C01D"/>
              </a:solidFill>
              <a:highlight>
                <a:srgbClr val="FFFF00"/>
              </a:highlight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lvl="0">
              <a:lnSpc>
                <a:spcPct val="120000"/>
              </a:lnSpc>
              <a:defRPr/>
            </a:pPr>
            <a:endParaRPr lang="de-AT" sz="9600" dirty="0">
              <a:solidFill>
                <a:srgbClr val="1B6FB7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lvl="0">
              <a:lnSpc>
                <a:spcPct val="120000"/>
              </a:lnSpc>
              <a:defRPr/>
            </a:pPr>
            <a:endParaRPr lang="de-AT" sz="9600" dirty="0">
              <a:solidFill>
                <a:srgbClr val="1B6FB7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00000"/>
              </a:lnSpc>
              <a:defRPr/>
            </a:pPr>
            <a:endParaRPr lang="de-AT" sz="3400" dirty="0">
              <a:solidFill>
                <a:srgbClr val="5B9BD5">
                  <a:lumMod val="50000"/>
                </a:srgbClr>
              </a:solidFill>
            </a:endParaRPr>
          </a:p>
          <a:p>
            <a:pPr>
              <a:lnSpc>
                <a:spcPct val="100000"/>
              </a:lnSpc>
              <a:defRPr/>
            </a:pPr>
            <a:endParaRPr lang="de-AT" sz="62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lvl="0">
              <a:lnSpc>
                <a:spcPct val="100000"/>
              </a:lnSpc>
              <a:defRPr/>
            </a:pPr>
            <a:endParaRPr lang="de-AT" sz="2000" u="sng" dirty="0">
              <a:solidFill>
                <a:srgbClr val="5B9BD5">
                  <a:lumMod val="50000"/>
                </a:srgbClr>
              </a:solidFill>
            </a:endParaRPr>
          </a:p>
          <a:p>
            <a:pPr lvl="0">
              <a:lnSpc>
                <a:spcPct val="100000"/>
              </a:lnSpc>
              <a:defRPr/>
            </a:pPr>
            <a:br>
              <a:rPr lang="de-AT" sz="1600" dirty="0">
                <a:solidFill>
                  <a:srgbClr val="5B9BD5">
                    <a:lumMod val="50000"/>
                  </a:srgbClr>
                </a:solidFill>
              </a:rPr>
            </a:br>
            <a:endParaRPr lang="de-AT" sz="1600" dirty="0">
              <a:solidFill>
                <a:srgbClr val="5B9BD5">
                  <a:lumMod val="50000"/>
                </a:srgbClr>
              </a:solidFill>
            </a:endParaRPr>
          </a:p>
          <a:p>
            <a:pPr lvl="0">
              <a:lnSpc>
                <a:spcPct val="100000"/>
              </a:lnSpc>
              <a:defRPr/>
            </a:pPr>
            <a:endParaRPr lang="de-AT" sz="1600" dirty="0">
              <a:solidFill>
                <a:srgbClr val="5B9BD5">
                  <a:lumMod val="50000"/>
                </a:srgbClr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7FDEDF7-ED84-472F-979A-CBCB7F6A65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1374" y="1074836"/>
            <a:ext cx="5886069" cy="5714497"/>
          </a:xfrm>
          <a:prstGeom prst="rect">
            <a:avLst/>
          </a:prstGeom>
        </p:spPr>
      </p:pic>
      <p:sp>
        <p:nvSpPr>
          <p:cNvPr id="15" name="Titel 1">
            <a:extLst>
              <a:ext uri="{FF2B5EF4-FFF2-40B4-BE49-F238E27FC236}">
                <a16:creationId xmlns:a16="http://schemas.microsoft.com/office/drawing/2014/main" id="{827A37E2-E53B-60B6-1D61-8A72D64C8D80}"/>
              </a:ext>
            </a:extLst>
          </p:cNvPr>
          <p:cNvSpPr txBox="1">
            <a:spLocks/>
          </p:cNvSpPr>
          <p:nvPr/>
        </p:nvSpPr>
        <p:spPr>
          <a:xfrm>
            <a:off x="880579" y="4077980"/>
            <a:ext cx="3667842" cy="7443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br>
              <a:rPr lang="de-DE" sz="5400" dirty="0">
                <a:solidFill>
                  <a:schemeClr val="bg1"/>
                </a:solidFill>
                <a:latin typeface="Segoe UI Light"/>
              </a:rPr>
            </a:br>
            <a:r>
              <a:rPr lang="de-DE" sz="5400" dirty="0">
                <a:solidFill>
                  <a:schemeClr val="bg1"/>
                </a:solidFill>
                <a:latin typeface="Segoe UI Light"/>
              </a:rPr>
              <a:t>Umfrage-ergebnisse</a:t>
            </a:r>
          </a:p>
          <a:p>
            <a:pPr algn="l"/>
            <a:r>
              <a:rPr lang="de-DE" sz="5400" dirty="0">
                <a:solidFill>
                  <a:schemeClr val="bg1"/>
                </a:solidFill>
                <a:latin typeface="Segoe UI Light"/>
              </a:rPr>
              <a:t>     </a:t>
            </a:r>
            <a:br>
              <a:rPr lang="de-DE" sz="5400" dirty="0">
                <a:latin typeface="Segoe UI Light"/>
              </a:rPr>
            </a:br>
            <a:br>
              <a:rPr lang="de-DE" sz="5400" dirty="0">
                <a:latin typeface="Segoe UI Light"/>
              </a:rPr>
            </a:br>
            <a:endParaRPr lang="de-DE" sz="5400" dirty="0"/>
          </a:p>
        </p:txBody>
      </p:sp>
      <p:pic>
        <p:nvPicPr>
          <p:cNvPr id="16" name="Grafik 15" descr="Ein Bild, das Text enthält.&#10;&#10;Automatisch generierte Beschreibung">
            <a:extLst>
              <a:ext uri="{FF2B5EF4-FFF2-40B4-BE49-F238E27FC236}">
                <a16:creationId xmlns:a16="http://schemas.microsoft.com/office/drawing/2014/main" id="{F498268C-E974-97CA-6305-BC66FB8C506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831378"/>
            <a:ext cx="5234867" cy="35414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Pfeil: nach unten 17">
            <a:extLst>
              <a:ext uri="{FF2B5EF4-FFF2-40B4-BE49-F238E27FC236}">
                <a16:creationId xmlns:a16="http://schemas.microsoft.com/office/drawing/2014/main" id="{DC2BB8E5-674A-48DB-F251-A9BC30E412FF}"/>
              </a:ext>
            </a:extLst>
          </p:cNvPr>
          <p:cNvSpPr/>
          <p:nvPr/>
        </p:nvSpPr>
        <p:spPr>
          <a:xfrm rot="5400000">
            <a:off x="5466590" y="3660557"/>
            <a:ext cx="379833" cy="455013"/>
          </a:xfrm>
          <a:custGeom>
            <a:avLst/>
            <a:gdLst>
              <a:gd name="connsiteX0" fmla="*/ 0 w 379833"/>
              <a:gd name="connsiteY0" fmla="*/ 265097 h 455013"/>
              <a:gd name="connsiteX1" fmla="*/ 94958 w 379833"/>
              <a:gd name="connsiteY1" fmla="*/ 265097 h 455013"/>
              <a:gd name="connsiteX2" fmla="*/ 94958 w 379833"/>
              <a:gd name="connsiteY2" fmla="*/ 0 h 455013"/>
              <a:gd name="connsiteX3" fmla="*/ 284875 w 379833"/>
              <a:gd name="connsiteY3" fmla="*/ 0 h 455013"/>
              <a:gd name="connsiteX4" fmla="*/ 284875 w 379833"/>
              <a:gd name="connsiteY4" fmla="*/ 265097 h 455013"/>
              <a:gd name="connsiteX5" fmla="*/ 379833 w 379833"/>
              <a:gd name="connsiteY5" fmla="*/ 265097 h 455013"/>
              <a:gd name="connsiteX6" fmla="*/ 189917 w 379833"/>
              <a:gd name="connsiteY6" fmla="*/ 455013 h 455013"/>
              <a:gd name="connsiteX7" fmla="*/ 0 w 379833"/>
              <a:gd name="connsiteY7" fmla="*/ 265097 h 455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9833" h="455013" fill="none" extrusionOk="0">
                <a:moveTo>
                  <a:pt x="0" y="265097"/>
                </a:moveTo>
                <a:cubicBezTo>
                  <a:pt x="25521" y="256979"/>
                  <a:pt x="56849" y="268397"/>
                  <a:pt x="94958" y="265097"/>
                </a:cubicBezTo>
                <a:cubicBezTo>
                  <a:pt x="85623" y="197527"/>
                  <a:pt x="95168" y="117400"/>
                  <a:pt x="94958" y="0"/>
                </a:cubicBezTo>
                <a:cubicBezTo>
                  <a:pt x="146223" y="-6426"/>
                  <a:pt x="197127" y="10951"/>
                  <a:pt x="284875" y="0"/>
                </a:cubicBezTo>
                <a:cubicBezTo>
                  <a:pt x="306036" y="71480"/>
                  <a:pt x="280062" y="211516"/>
                  <a:pt x="284875" y="265097"/>
                </a:cubicBezTo>
                <a:cubicBezTo>
                  <a:pt x="317419" y="256786"/>
                  <a:pt x="340875" y="266625"/>
                  <a:pt x="379833" y="265097"/>
                </a:cubicBezTo>
                <a:cubicBezTo>
                  <a:pt x="297414" y="350475"/>
                  <a:pt x="274882" y="363823"/>
                  <a:pt x="189917" y="455013"/>
                </a:cubicBezTo>
                <a:cubicBezTo>
                  <a:pt x="81027" y="390928"/>
                  <a:pt x="91022" y="326269"/>
                  <a:pt x="0" y="265097"/>
                </a:cubicBezTo>
                <a:close/>
              </a:path>
              <a:path w="379833" h="455013" stroke="0" extrusionOk="0">
                <a:moveTo>
                  <a:pt x="0" y="265097"/>
                </a:moveTo>
                <a:cubicBezTo>
                  <a:pt x="43406" y="258437"/>
                  <a:pt x="66543" y="272989"/>
                  <a:pt x="94958" y="265097"/>
                </a:cubicBezTo>
                <a:cubicBezTo>
                  <a:pt x="72661" y="160397"/>
                  <a:pt x="116037" y="63577"/>
                  <a:pt x="94958" y="0"/>
                </a:cubicBezTo>
                <a:cubicBezTo>
                  <a:pt x="181275" y="-13848"/>
                  <a:pt x="205561" y="6760"/>
                  <a:pt x="284875" y="0"/>
                </a:cubicBezTo>
                <a:cubicBezTo>
                  <a:pt x="290831" y="64044"/>
                  <a:pt x="266287" y="178929"/>
                  <a:pt x="284875" y="265097"/>
                </a:cubicBezTo>
                <a:cubicBezTo>
                  <a:pt x="306851" y="253776"/>
                  <a:pt x="341019" y="266193"/>
                  <a:pt x="379833" y="265097"/>
                </a:cubicBezTo>
                <a:cubicBezTo>
                  <a:pt x="328072" y="339586"/>
                  <a:pt x="221710" y="400815"/>
                  <a:pt x="189917" y="455013"/>
                </a:cubicBezTo>
                <a:cubicBezTo>
                  <a:pt x="110605" y="399598"/>
                  <a:pt x="56216" y="320920"/>
                  <a:pt x="0" y="265097"/>
                </a:cubicBezTo>
                <a:close/>
              </a:path>
            </a:pathLst>
          </a:custGeom>
          <a:solidFill>
            <a:srgbClr val="93C01D"/>
          </a:solidFill>
          <a:ln>
            <a:solidFill>
              <a:srgbClr val="93C01D"/>
            </a:solidFill>
            <a:extLst>
              <a:ext uri="{C807C97D-BFC1-408E-A445-0C87EB9F89A2}">
                <ask:lineSketchStyleProps xmlns:ask="http://schemas.microsoft.com/office/drawing/2018/sketchyshapes" sd="1363887920">
                  <a:prstGeom prst="downArrow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751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/>
          <p:cNvSpPr/>
          <p:nvPr/>
        </p:nvSpPr>
        <p:spPr>
          <a:xfrm>
            <a:off x="4567327" y="-25976"/>
            <a:ext cx="7624673" cy="59135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5" name="Rechteck 24"/>
          <p:cNvSpPr/>
          <p:nvPr/>
        </p:nvSpPr>
        <p:spPr>
          <a:xfrm>
            <a:off x="0" y="-25976"/>
            <a:ext cx="4579196" cy="6883976"/>
          </a:xfrm>
          <a:prstGeom prst="rect">
            <a:avLst/>
          </a:prstGeom>
          <a:solidFill>
            <a:srgbClr val="93C0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Untertitel 9">
            <a:extLst>
              <a:ext uri="{FF2B5EF4-FFF2-40B4-BE49-F238E27FC236}">
                <a16:creationId xmlns:a16="http://schemas.microsoft.com/office/drawing/2014/main" id="{405EA85B-92B1-4521-A74A-BE3D0ED06EDB}"/>
              </a:ext>
            </a:extLst>
          </p:cNvPr>
          <p:cNvSpPr txBox="1">
            <a:spLocks/>
          </p:cNvSpPr>
          <p:nvPr/>
        </p:nvSpPr>
        <p:spPr>
          <a:xfrm>
            <a:off x="4683194" y="233825"/>
            <a:ext cx="7508806" cy="605244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None/>
              <a:defRPr sz="2800" kern="1200">
                <a:solidFill>
                  <a:schemeClr val="accent6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20000"/>
              </a:lnSpc>
              <a:defRPr/>
            </a:pPr>
            <a:r>
              <a:rPr lang="de-DE" sz="12000" b="1" dirty="0">
                <a:solidFill>
                  <a:srgbClr val="93C01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Die größten Herausforderungen </a:t>
            </a:r>
            <a:br>
              <a:rPr lang="de-DE" sz="12000" b="1" dirty="0">
                <a:solidFill>
                  <a:srgbClr val="93C01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de-DE" sz="12000" b="1" dirty="0">
                <a:solidFill>
                  <a:srgbClr val="93C01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 unserer Region </a:t>
            </a:r>
          </a:p>
          <a:p>
            <a:pPr lvl="0">
              <a:lnSpc>
                <a:spcPct val="120000"/>
              </a:lnSpc>
              <a:defRPr/>
            </a:pPr>
            <a:endParaRPr lang="de-DE" sz="7200" b="1" dirty="0">
              <a:solidFill>
                <a:srgbClr val="1B6FB7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lvl="0" indent="-342900">
              <a:lnSpc>
                <a:spcPct val="10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de-DE" sz="9600" dirty="0">
                <a:solidFill>
                  <a:schemeClr val="tx1"/>
                </a:solidFill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Nachhaltiger Tourismus, Balance Gast/Einheimisch, Besucherlenkung (120)</a:t>
            </a:r>
            <a:endParaRPr lang="de-DE" sz="9600" dirty="0">
              <a:solidFill>
                <a:schemeClr val="tx1"/>
              </a:solidFill>
              <a:effectLst/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  <a:p>
            <a:pPr marL="342900" lvl="0" indent="-342900">
              <a:lnSpc>
                <a:spcPct val="10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de-DE" sz="9600" dirty="0">
                <a:solidFill>
                  <a:schemeClr val="tx1"/>
                </a:solidFill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Leistbarer Wohnraum, hohe Lebenserhaltungskosten, Bauweise, Zweitwohnsitz, Wegzug (118)</a:t>
            </a:r>
            <a:endParaRPr lang="de-DE" sz="9600" dirty="0">
              <a:solidFill>
                <a:schemeClr val="tx1"/>
              </a:solidFill>
              <a:effectLst/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  <a:p>
            <a:pPr marL="342900" lvl="0" indent="-342900">
              <a:lnSpc>
                <a:spcPct val="10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de-DE" sz="9600" dirty="0">
                <a:solidFill>
                  <a:schemeClr val="tx1"/>
                </a:solidFill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Klima-, Natur- und Tierschutz, KW-Anpassung, Erhalt der Landschaft und Landwirtschaft (111)</a:t>
            </a:r>
            <a:endParaRPr lang="de-DE" sz="9600" dirty="0">
              <a:solidFill>
                <a:schemeClr val="tx1"/>
              </a:solidFill>
              <a:effectLst/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  <a:p>
            <a:pPr marL="342900" lvl="0" indent="-342900">
              <a:lnSpc>
                <a:spcPct val="10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de-DE" sz="9600" dirty="0">
                <a:solidFill>
                  <a:schemeClr val="tx1"/>
                </a:solidFill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Mobilitätsangebote (Ausbau Öffentlicher Verkehr, Radwegenetz) (108)</a:t>
            </a:r>
            <a:endParaRPr lang="de-DE" sz="9600" dirty="0">
              <a:solidFill>
                <a:schemeClr val="tx1"/>
              </a:solidFill>
              <a:effectLst/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  <a:p>
            <a:pPr marL="342900" lvl="0" indent="-342900">
              <a:lnSpc>
                <a:spcPct val="10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de-DE" sz="9600" dirty="0">
                <a:solidFill>
                  <a:schemeClr val="tx1"/>
                </a:solidFill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Zersiedelung, Flächenverbrauch, Raumordnung (74)</a:t>
            </a:r>
          </a:p>
          <a:p>
            <a:pPr lvl="0">
              <a:lnSpc>
                <a:spcPct val="105000"/>
              </a:lnSpc>
              <a:spcAft>
                <a:spcPts val="600"/>
              </a:spcAft>
            </a:pPr>
            <a:endParaRPr lang="de-DE" sz="9600" dirty="0">
              <a:solidFill>
                <a:schemeClr val="tx1"/>
              </a:solidFill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  <a:p>
            <a:pPr lvl="0">
              <a:lnSpc>
                <a:spcPct val="105000"/>
              </a:lnSpc>
              <a:spcAft>
                <a:spcPts val="600"/>
              </a:spcAft>
            </a:pPr>
            <a:endParaRPr lang="de-DE" sz="9600" dirty="0">
              <a:solidFill>
                <a:schemeClr val="tx1"/>
              </a:solidFill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  <a:p>
            <a:pPr lvl="0">
              <a:lnSpc>
                <a:spcPct val="105000"/>
              </a:lnSpc>
              <a:spcAft>
                <a:spcPts val="600"/>
              </a:spcAft>
            </a:pPr>
            <a:r>
              <a:rPr lang="de-DE" sz="6400" dirty="0">
                <a:solidFill>
                  <a:schemeClr val="tx1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FUMO-Umfrage: 420 </a:t>
            </a:r>
            <a:r>
              <a:rPr lang="de-DE" sz="6400" dirty="0" err="1">
                <a:solidFill>
                  <a:schemeClr val="tx1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Teilnehmer:innen</a:t>
            </a:r>
            <a:endParaRPr lang="de-DE" sz="6400" dirty="0">
              <a:solidFill>
                <a:schemeClr val="tx1"/>
              </a:solidFill>
              <a:effectLst/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  <a:p>
            <a:pPr lvl="0">
              <a:lnSpc>
                <a:spcPct val="120000"/>
              </a:lnSpc>
              <a:defRPr/>
            </a:pPr>
            <a:endParaRPr lang="de-AT" sz="9600" dirty="0">
              <a:solidFill>
                <a:srgbClr val="1B6FB7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lvl="0">
              <a:lnSpc>
                <a:spcPct val="120000"/>
              </a:lnSpc>
              <a:defRPr/>
            </a:pPr>
            <a:endParaRPr lang="de-AT" sz="9600" dirty="0">
              <a:solidFill>
                <a:srgbClr val="1B6FB7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00000"/>
              </a:lnSpc>
              <a:defRPr/>
            </a:pPr>
            <a:endParaRPr lang="de-AT" sz="3400" dirty="0">
              <a:solidFill>
                <a:srgbClr val="5B9BD5">
                  <a:lumMod val="50000"/>
                </a:srgb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00000"/>
              </a:lnSpc>
              <a:defRPr/>
            </a:pPr>
            <a:endParaRPr lang="de-AT" sz="6200" b="1" dirty="0">
              <a:solidFill>
                <a:schemeClr val="accent1">
                  <a:lumMod val="20000"/>
                  <a:lumOff val="8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lvl="0">
              <a:lnSpc>
                <a:spcPct val="100000"/>
              </a:lnSpc>
              <a:defRPr/>
            </a:pPr>
            <a:endParaRPr lang="de-AT" sz="2000" u="sng" dirty="0">
              <a:solidFill>
                <a:srgbClr val="5B9BD5">
                  <a:lumMod val="50000"/>
                </a:srgb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lvl="0">
              <a:lnSpc>
                <a:spcPct val="100000"/>
              </a:lnSpc>
              <a:defRPr/>
            </a:pPr>
            <a:br>
              <a:rPr lang="de-AT" sz="1600" dirty="0">
                <a:solidFill>
                  <a:srgbClr val="5B9BD5">
                    <a:lumMod val="50000"/>
                  </a:srgb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endParaRPr lang="de-AT" sz="1600" dirty="0">
              <a:solidFill>
                <a:srgbClr val="5B9BD5">
                  <a:lumMod val="50000"/>
                </a:srgb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lvl="0">
              <a:lnSpc>
                <a:spcPct val="100000"/>
              </a:lnSpc>
              <a:defRPr/>
            </a:pPr>
            <a:endParaRPr lang="de-AT" sz="1600" dirty="0">
              <a:solidFill>
                <a:srgbClr val="5B9BD5">
                  <a:lumMod val="50000"/>
                </a:srgb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706F012D-C54D-E106-9570-7FCEC8917084}"/>
              </a:ext>
            </a:extLst>
          </p:cNvPr>
          <p:cNvSpPr txBox="1">
            <a:spLocks/>
          </p:cNvSpPr>
          <p:nvPr/>
        </p:nvSpPr>
        <p:spPr>
          <a:xfrm>
            <a:off x="880579" y="4077980"/>
            <a:ext cx="3667842" cy="7443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br>
              <a:rPr lang="de-DE" sz="5400" dirty="0">
                <a:solidFill>
                  <a:schemeClr val="bg1"/>
                </a:solidFill>
                <a:latin typeface="Segoe UI Light"/>
              </a:rPr>
            </a:br>
            <a:r>
              <a:rPr lang="de-DE" sz="5400" dirty="0">
                <a:solidFill>
                  <a:schemeClr val="bg1"/>
                </a:solidFill>
                <a:latin typeface="Segoe UI Light"/>
              </a:rPr>
              <a:t>Umfrage-ergebnisse</a:t>
            </a:r>
          </a:p>
          <a:p>
            <a:pPr algn="l"/>
            <a:r>
              <a:rPr lang="de-DE" sz="5400" dirty="0">
                <a:solidFill>
                  <a:schemeClr val="bg1"/>
                </a:solidFill>
                <a:latin typeface="Segoe UI Light"/>
              </a:rPr>
              <a:t>     </a:t>
            </a:r>
            <a:br>
              <a:rPr lang="de-DE" sz="5400" dirty="0">
                <a:latin typeface="Segoe UI Light"/>
              </a:rPr>
            </a:br>
            <a:br>
              <a:rPr lang="de-DE" sz="5400" dirty="0">
                <a:latin typeface="Segoe UI Light"/>
              </a:rPr>
            </a:br>
            <a:endParaRPr lang="de-DE" sz="5400" dirty="0"/>
          </a:p>
        </p:txBody>
      </p:sp>
      <p:pic>
        <p:nvPicPr>
          <p:cNvPr id="14" name="Grafik 13" descr="Ein Bild, das Text enthält.&#10;&#10;Automatisch generierte Beschreibung">
            <a:extLst>
              <a:ext uri="{FF2B5EF4-FFF2-40B4-BE49-F238E27FC236}">
                <a16:creationId xmlns:a16="http://schemas.microsoft.com/office/drawing/2014/main" id="{B5F16061-9195-FE07-59FF-E6A6153317E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041" y="2762250"/>
            <a:ext cx="3895585" cy="3895585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F6DD5057-8497-9D5E-AFE2-FE561E192B89}"/>
              </a:ext>
            </a:extLst>
          </p:cNvPr>
          <p:cNvSpPr txBox="1"/>
          <p:nvPr/>
        </p:nvSpPr>
        <p:spPr>
          <a:xfrm rot="903712">
            <a:off x="8627764" y="5389584"/>
            <a:ext cx="3467845" cy="1200329"/>
          </a:xfrm>
          <a:prstGeom prst="rect">
            <a:avLst/>
          </a:prstGeom>
          <a:solidFill>
            <a:srgbClr val="FFFF00">
              <a:alpha val="76000"/>
            </a:srgbClr>
          </a:solidFill>
        </p:spPr>
        <p:txBody>
          <a:bodyPr wrap="square" lIns="36000" rIns="36000" rtlCol="0">
            <a:spAutoFit/>
          </a:bodyPr>
          <a:lstStyle>
            <a:defPPr>
              <a:defRPr lang="de-DE"/>
            </a:defPPr>
            <a:lvl1pPr>
              <a:defRPr sz="24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algn="ctr"/>
            <a:r>
              <a:rPr lang="de-AT" b="1" dirty="0">
                <a:solidFill>
                  <a:srgbClr val="93C01D"/>
                </a:solidFill>
              </a:rPr>
              <a:t>Chancengleichheit und Gleichberechtigung nur indirekt ein Thema!</a:t>
            </a:r>
            <a:endParaRPr lang="de-AT" dirty="0">
              <a:solidFill>
                <a:srgbClr val="93C01D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17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2561" y="-12032"/>
            <a:ext cx="12189439" cy="6870032"/>
          </a:xfrm>
          <a:prstGeom prst="rect">
            <a:avLst/>
          </a:prstGeom>
          <a:solidFill>
            <a:srgbClr val="93C0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638857E-1E6D-CFD7-6839-9DCF50290B95}"/>
              </a:ext>
            </a:extLst>
          </p:cNvPr>
          <p:cNvSpPr txBox="1"/>
          <p:nvPr/>
        </p:nvSpPr>
        <p:spPr>
          <a:xfrm rot="20855666">
            <a:off x="310382" y="1113777"/>
            <a:ext cx="3904228" cy="461665"/>
          </a:xfrm>
          <a:prstGeom prst="rect">
            <a:avLst/>
          </a:prstGeom>
          <a:solidFill>
            <a:srgbClr val="FFFF00">
              <a:alpha val="87000"/>
            </a:srgbClr>
          </a:solidFill>
        </p:spPr>
        <p:txBody>
          <a:bodyPr wrap="square" lIns="36000" rIns="36000" rtlCol="0">
            <a:spAutoFit/>
          </a:bodyPr>
          <a:lstStyle>
            <a:defPPr>
              <a:defRPr lang="de-DE"/>
            </a:defPPr>
            <a:lvl1pPr>
              <a:defRPr sz="24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algn="ctr"/>
            <a:r>
              <a:rPr lang="de-DE" b="1" dirty="0">
                <a:solidFill>
                  <a:srgbClr val="93C01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Trends, die auf uns wirken…</a:t>
            </a:r>
            <a:endParaRPr lang="de-AT" dirty="0">
              <a:solidFill>
                <a:srgbClr val="93C01D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B035DC5-23C8-4C35-ECAF-A8EDD38093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44935" y="-12032"/>
            <a:ext cx="6944504" cy="6870032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727B8F26-8656-D2AB-BA76-91794F5BE2FB}"/>
              </a:ext>
            </a:extLst>
          </p:cNvPr>
          <p:cNvSpPr txBox="1"/>
          <p:nvPr/>
        </p:nvSpPr>
        <p:spPr>
          <a:xfrm rot="20855666">
            <a:off x="434567" y="1905088"/>
            <a:ext cx="3904228" cy="461665"/>
          </a:xfrm>
          <a:prstGeom prst="rect">
            <a:avLst/>
          </a:prstGeom>
          <a:solidFill>
            <a:srgbClr val="FFFF00">
              <a:alpha val="87000"/>
            </a:srgbClr>
          </a:solidFill>
        </p:spPr>
        <p:txBody>
          <a:bodyPr wrap="square" lIns="36000" rIns="36000" rtlCol="0">
            <a:spAutoFit/>
          </a:bodyPr>
          <a:lstStyle>
            <a:defPPr>
              <a:defRPr lang="de-DE"/>
            </a:defPPr>
            <a:lvl1pPr>
              <a:defRPr sz="24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algn="ctr"/>
            <a:r>
              <a:rPr lang="de-DE" b="1" dirty="0">
                <a:solidFill>
                  <a:srgbClr val="93C01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Klimakrise</a:t>
            </a:r>
            <a:endParaRPr lang="de-AT" dirty="0">
              <a:solidFill>
                <a:srgbClr val="93C01D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07019DE-7D82-C294-37D6-25504A20896E}"/>
              </a:ext>
            </a:extLst>
          </p:cNvPr>
          <p:cNvSpPr txBox="1"/>
          <p:nvPr/>
        </p:nvSpPr>
        <p:spPr>
          <a:xfrm rot="20855666">
            <a:off x="558751" y="2422780"/>
            <a:ext cx="3904228" cy="461665"/>
          </a:xfrm>
          <a:prstGeom prst="rect">
            <a:avLst/>
          </a:prstGeom>
          <a:solidFill>
            <a:srgbClr val="FFFF00">
              <a:alpha val="87000"/>
            </a:srgbClr>
          </a:solidFill>
        </p:spPr>
        <p:txBody>
          <a:bodyPr wrap="square" lIns="36000" rIns="36000" rtlCol="0">
            <a:spAutoFit/>
          </a:bodyPr>
          <a:lstStyle>
            <a:defPPr>
              <a:defRPr lang="de-DE"/>
            </a:defPPr>
            <a:lvl1pPr>
              <a:defRPr sz="24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algn="ctr"/>
            <a:r>
              <a:rPr lang="de-DE" b="1" dirty="0">
                <a:solidFill>
                  <a:srgbClr val="93C01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Urbanisierung</a:t>
            </a:r>
            <a:endParaRPr lang="de-AT" dirty="0">
              <a:solidFill>
                <a:srgbClr val="93C01D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D748565-7BB1-ABA9-1DFE-C558946B2B2D}"/>
              </a:ext>
            </a:extLst>
          </p:cNvPr>
          <p:cNvSpPr txBox="1"/>
          <p:nvPr/>
        </p:nvSpPr>
        <p:spPr>
          <a:xfrm rot="20855666">
            <a:off x="671635" y="2940474"/>
            <a:ext cx="3904228" cy="461665"/>
          </a:xfrm>
          <a:prstGeom prst="rect">
            <a:avLst/>
          </a:prstGeom>
          <a:solidFill>
            <a:srgbClr val="FFFF00">
              <a:alpha val="87000"/>
            </a:srgbClr>
          </a:solidFill>
        </p:spPr>
        <p:txBody>
          <a:bodyPr wrap="square" lIns="36000" rIns="36000" rtlCol="0">
            <a:spAutoFit/>
          </a:bodyPr>
          <a:lstStyle>
            <a:defPPr>
              <a:defRPr lang="de-DE"/>
            </a:defPPr>
            <a:lvl1pPr>
              <a:defRPr sz="24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algn="ctr"/>
            <a:r>
              <a:rPr lang="de-DE" b="1" dirty="0">
                <a:solidFill>
                  <a:srgbClr val="93C01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Flexibilisierung</a:t>
            </a:r>
            <a:endParaRPr lang="de-AT" dirty="0">
              <a:solidFill>
                <a:srgbClr val="93C01D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33CCD6A-1D9C-FD7C-AE55-5963EE3F9953}"/>
              </a:ext>
            </a:extLst>
          </p:cNvPr>
          <p:cNvSpPr txBox="1"/>
          <p:nvPr/>
        </p:nvSpPr>
        <p:spPr>
          <a:xfrm rot="20855666">
            <a:off x="795818" y="3465688"/>
            <a:ext cx="3904228" cy="461665"/>
          </a:xfrm>
          <a:prstGeom prst="rect">
            <a:avLst/>
          </a:prstGeom>
          <a:solidFill>
            <a:srgbClr val="FFFF00">
              <a:alpha val="87000"/>
            </a:srgbClr>
          </a:solidFill>
        </p:spPr>
        <p:txBody>
          <a:bodyPr wrap="square" lIns="36000" rIns="36000" rtlCol="0">
            <a:spAutoFit/>
          </a:bodyPr>
          <a:lstStyle>
            <a:defPPr>
              <a:defRPr lang="de-DE"/>
            </a:defPPr>
            <a:lvl1pPr>
              <a:defRPr sz="24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algn="ctr"/>
            <a:r>
              <a:rPr lang="de-DE" b="1" dirty="0">
                <a:solidFill>
                  <a:srgbClr val="93C01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Digitalisierung</a:t>
            </a:r>
            <a:endParaRPr lang="de-AT" dirty="0">
              <a:solidFill>
                <a:srgbClr val="93C01D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C3BAC97-9EBD-6264-0759-42C132A241D4}"/>
              </a:ext>
            </a:extLst>
          </p:cNvPr>
          <p:cNvSpPr txBox="1"/>
          <p:nvPr/>
        </p:nvSpPr>
        <p:spPr>
          <a:xfrm rot="20855666">
            <a:off x="920003" y="3990899"/>
            <a:ext cx="3904228" cy="461665"/>
          </a:xfrm>
          <a:prstGeom prst="rect">
            <a:avLst/>
          </a:prstGeom>
          <a:solidFill>
            <a:srgbClr val="FFFF00">
              <a:alpha val="87000"/>
            </a:srgbClr>
          </a:solidFill>
        </p:spPr>
        <p:txBody>
          <a:bodyPr wrap="square" lIns="36000" rIns="36000" rtlCol="0">
            <a:spAutoFit/>
          </a:bodyPr>
          <a:lstStyle>
            <a:defPPr>
              <a:defRPr lang="de-DE"/>
            </a:defPPr>
            <a:lvl1pPr>
              <a:defRPr sz="24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algn="ctr"/>
            <a:r>
              <a:rPr lang="de-DE" b="1" dirty="0">
                <a:solidFill>
                  <a:srgbClr val="93C01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Multimodale Mobilität</a:t>
            </a:r>
            <a:endParaRPr lang="de-AT" dirty="0">
              <a:solidFill>
                <a:srgbClr val="93C01D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9CD441D-1F19-2A09-5EE4-B222EFFACCD7}"/>
              </a:ext>
            </a:extLst>
          </p:cNvPr>
          <p:cNvSpPr txBox="1"/>
          <p:nvPr/>
        </p:nvSpPr>
        <p:spPr>
          <a:xfrm rot="20855666">
            <a:off x="1044187" y="4514687"/>
            <a:ext cx="3904228" cy="461665"/>
          </a:xfrm>
          <a:prstGeom prst="rect">
            <a:avLst/>
          </a:prstGeom>
          <a:solidFill>
            <a:srgbClr val="FFFF00">
              <a:alpha val="87000"/>
            </a:srgbClr>
          </a:solidFill>
        </p:spPr>
        <p:txBody>
          <a:bodyPr wrap="square" lIns="36000" rIns="36000" rtlCol="0">
            <a:spAutoFit/>
          </a:bodyPr>
          <a:lstStyle>
            <a:defPPr>
              <a:defRPr lang="de-DE"/>
            </a:defPPr>
            <a:lvl1pPr>
              <a:defRPr sz="24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algn="ctr"/>
            <a:r>
              <a:rPr lang="de-DE" b="1" dirty="0">
                <a:solidFill>
                  <a:srgbClr val="93C01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Demografischer Wandel</a:t>
            </a:r>
            <a:endParaRPr lang="de-AT" dirty="0">
              <a:solidFill>
                <a:srgbClr val="93C01D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9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hteck 48"/>
          <p:cNvSpPr/>
          <p:nvPr/>
        </p:nvSpPr>
        <p:spPr>
          <a:xfrm>
            <a:off x="4198" y="-11804"/>
            <a:ext cx="12187801" cy="6869804"/>
          </a:xfrm>
          <a:prstGeom prst="rect">
            <a:avLst/>
          </a:prstGeom>
          <a:solidFill>
            <a:srgbClr val="93C0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5372971" y="353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AT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05489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altLang="de-DE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de-AT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2400" y="257889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altLang="de-DE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de-AT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905BDF74-A480-E7DB-0021-8D2AEC985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900" y="1174239"/>
            <a:ext cx="8032080" cy="4417644"/>
          </a:xfrm>
          <a:prstGeom prst="rect">
            <a:avLst/>
          </a:prstGeom>
        </p:spPr>
      </p:pic>
      <p:sp>
        <p:nvSpPr>
          <p:cNvPr id="36" name="Untertitel 9">
            <a:extLst>
              <a:ext uri="{FF2B5EF4-FFF2-40B4-BE49-F238E27FC236}">
                <a16:creationId xmlns:a16="http://schemas.microsoft.com/office/drawing/2014/main" id="{8D54BC33-DD6A-0298-4762-ACCB4DB874F9}"/>
              </a:ext>
            </a:extLst>
          </p:cNvPr>
          <p:cNvSpPr txBox="1">
            <a:spLocks/>
          </p:cNvSpPr>
          <p:nvPr/>
        </p:nvSpPr>
        <p:spPr>
          <a:xfrm>
            <a:off x="520534" y="100798"/>
            <a:ext cx="11635504" cy="1624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None/>
              <a:defRPr sz="2800" kern="1200">
                <a:solidFill>
                  <a:schemeClr val="accent6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b="1" dirty="0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„Chancengleichheit“ und „Lebenswelten von Frauen am Land“ sind eine wichtige Perspektive, </a:t>
            </a:r>
            <a:r>
              <a:rPr lang="de-DE" dirty="0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die wir allerdings selten einnehmen.</a:t>
            </a:r>
            <a:endParaRPr lang="de-DE" sz="3200" dirty="0">
              <a:solidFill>
                <a:srgbClr val="FFFFF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de-AT" sz="3400" dirty="0">
              <a:solidFill>
                <a:srgbClr val="93C01D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9" name="Untertitel 9">
            <a:extLst>
              <a:ext uri="{FF2B5EF4-FFF2-40B4-BE49-F238E27FC236}">
                <a16:creationId xmlns:a16="http://schemas.microsoft.com/office/drawing/2014/main" id="{1387037F-2AC8-7E36-F351-7D6A81460238}"/>
              </a:ext>
            </a:extLst>
          </p:cNvPr>
          <p:cNvSpPr txBox="1">
            <a:spLocks/>
          </p:cNvSpPr>
          <p:nvPr/>
        </p:nvSpPr>
        <p:spPr>
          <a:xfrm>
            <a:off x="4177900" y="5638639"/>
            <a:ext cx="8014100" cy="1118563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None/>
              <a:defRPr sz="2800" kern="1200">
                <a:solidFill>
                  <a:schemeClr val="accent6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de-AT" sz="4400" b="1" dirty="0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Eine Brille, durch die wir in der Regionalentwicklung sehen sollten!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de-AT" sz="4200" dirty="0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So werden konkrete Bedarfe erst sichtbarer.</a:t>
            </a:r>
            <a:endParaRPr lang="de-AT" sz="2300" dirty="0">
              <a:solidFill>
                <a:srgbClr val="FFFFFF"/>
              </a:solidFill>
            </a:endParaRP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1684D006-59FA-B7B9-8240-1EB7620A9417}"/>
              </a:ext>
            </a:extLst>
          </p:cNvPr>
          <p:cNvSpPr txBox="1"/>
          <p:nvPr/>
        </p:nvSpPr>
        <p:spPr>
          <a:xfrm>
            <a:off x="5506592" y="4429068"/>
            <a:ext cx="1822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Chancen-gleichheit</a:t>
            </a:r>
            <a:endParaRPr lang="de-DE" sz="12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E976CE43-3764-66D5-8C67-18562967E11B}"/>
              </a:ext>
            </a:extLst>
          </p:cNvPr>
          <p:cNvSpPr txBox="1"/>
          <p:nvPr/>
        </p:nvSpPr>
        <p:spPr>
          <a:xfrm>
            <a:off x="9362725" y="4489678"/>
            <a:ext cx="1822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Lebenswelten der Frau </a:t>
            </a:r>
            <a:endParaRPr lang="de-DE" sz="12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687EFE3A-D2E8-E956-B494-FCBB2AF7629A}"/>
              </a:ext>
            </a:extLst>
          </p:cNvPr>
          <p:cNvSpPr txBox="1"/>
          <p:nvPr/>
        </p:nvSpPr>
        <p:spPr>
          <a:xfrm rot="20855666">
            <a:off x="138936" y="3188399"/>
            <a:ext cx="3904228" cy="830997"/>
          </a:xfrm>
          <a:prstGeom prst="rect">
            <a:avLst/>
          </a:prstGeom>
          <a:solidFill>
            <a:srgbClr val="FFFF00">
              <a:alpha val="87000"/>
            </a:srgbClr>
          </a:solidFill>
        </p:spPr>
        <p:txBody>
          <a:bodyPr wrap="square" lIns="36000" rIns="36000" rtlCol="0">
            <a:spAutoFit/>
          </a:bodyPr>
          <a:lstStyle>
            <a:defPPr>
              <a:defRPr lang="de-DE"/>
            </a:defPPr>
            <a:lvl1pPr>
              <a:defRPr sz="24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algn="ctr"/>
            <a:r>
              <a:rPr lang="de-AT" b="1" dirty="0">
                <a:solidFill>
                  <a:srgbClr val="93C01D"/>
                </a:solidFill>
              </a:rPr>
              <a:t>Projekte aus einem anderen Blickwinkel betrachten!</a:t>
            </a:r>
            <a:endParaRPr lang="de-AT" dirty="0">
              <a:solidFill>
                <a:srgbClr val="93C01D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5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9" grpId="0"/>
      <p:bldP spid="42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2561" y="-12032"/>
            <a:ext cx="12189439" cy="6870032"/>
          </a:xfrm>
          <a:prstGeom prst="rect">
            <a:avLst/>
          </a:prstGeom>
          <a:solidFill>
            <a:srgbClr val="93C0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pic>
        <p:nvPicPr>
          <p:cNvPr id="10" name="Grafik 9" descr="Ein Bild, das Text, Gras enthält.&#10;&#10;Automatisch generierte Beschreibung">
            <a:extLst>
              <a:ext uri="{FF2B5EF4-FFF2-40B4-BE49-F238E27FC236}">
                <a16:creationId xmlns:a16="http://schemas.microsoft.com/office/drawing/2014/main" id="{4A3C142B-5735-4C1F-6371-3EB48C9B81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9931" y="-1"/>
            <a:ext cx="9719508" cy="6850685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B638857E-1E6D-CFD7-6839-9DCF50290B95}"/>
              </a:ext>
            </a:extLst>
          </p:cNvPr>
          <p:cNvSpPr txBox="1"/>
          <p:nvPr/>
        </p:nvSpPr>
        <p:spPr>
          <a:xfrm rot="20855666">
            <a:off x="43682" y="1412150"/>
            <a:ext cx="3904228" cy="830997"/>
          </a:xfrm>
          <a:prstGeom prst="rect">
            <a:avLst/>
          </a:prstGeom>
          <a:solidFill>
            <a:srgbClr val="FFFF00">
              <a:alpha val="87000"/>
            </a:srgbClr>
          </a:solidFill>
        </p:spPr>
        <p:txBody>
          <a:bodyPr wrap="square" lIns="36000" rIns="36000" rtlCol="0">
            <a:spAutoFit/>
          </a:bodyPr>
          <a:lstStyle>
            <a:defPPr>
              <a:defRPr lang="de-DE"/>
            </a:defPPr>
            <a:lvl1pPr>
              <a:defRPr sz="24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algn="ctr"/>
            <a:r>
              <a:rPr lang="de-AT" b="1" dirty="0">
                <a:solidFill>
                  <a:srgbClr val="93C01D"/>
                </a:solidFill>
              </a:rPr>
              <a:t>Arbeitsmarkt und sozialpolitische Funktion</a:t>
            </a:r>
            <a:endParaRPr lang="de-AT" dirty="0">
              <a:solidFill>
                <a:srgbClr val="93C01D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12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2561" y="-12032"/>
            <a:ext cx="12189439" cy="6870032"/>
          </a:xfrm>
          <a:prstGeom prst="rect">
            <a:avLst/>
          </a:prstGeom>
          <a:solidFill>
            <a:srgbClr val="93C0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77765" y="5877451"/>
            <a:ext cx="9245383" cy="921399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de-DE" sz="5000" dirty="0">
                <a:solidFill>
                  <a:schemeClr val="bg1"/>
                </a:solidFill>
                <a:latin typeface="Segoe UI Light"/>
              </a:rPr>
              <a:t>„Pop-up </a:t>
            </a:r>
            <a:r>
              <a:rPr lang="de-DE" sz="5000" dirty="0" err="1">
                <a:solidFill>
                  <a:schemeClr val="bg1"/>
                </a:solidFill>
                <a:latin typeface="Segoe UI Light"/>
              </a:rPr>
              <a:t>Dorfbüro</a:t>
            </a:r>
            <a:r>
              <a:rPr lang="de-DE" sz="5000" dirty="0">
                <a:solidFill>
                  <a:schemeClr val="bg1"/>
                </a:solidFill>
                <a:latin typeface="Segoe UI Light"/>
              </a:rPr>
              <a:t>“ - </a:t>
            </a:r>
            <a:br>
              <a:rPr lang="de-DE" sz="5000" dirty="0">
                <a:solidFill>
                  <a:schemeClr val="bg1"/>
                </a:solidFill>
                <a:latin typeface="Segoe UI Light"/>
              </a:rPr>
            </a:br>
            <a:r>
              <a:rPr lang="de-DE" sz="4000" dirty="0" err="1">
                <a:solidFill>
                  <a:schemeClr val="bg1"/>
                </a:solidFill>
                <a:latin typeface="Segoe UI Light"/>
              </a:rPr>
              <a:t>CoWorking</a:t>
            </a:r>
            <a:r>
              <a:rPr lang="de-DE" sz="4000" dirty="0">
                <a:solidFill>
                  <a:schemeClr val="bg1"/>
                </a:solidFill>
                <a:latin typeface="Segoe UI Light"/>
              </a:rPr>
              <a:t> Mondseeland</a:t>
            </a:r>
            <a:endParaRPr lang="de-DE" sz="4000" dirty="0">
              <a:solidFill>
                <a:schemeClr val="bg1"/>
              </a:solidFill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5448F97-1BAE-B459-ED52-FBC6B2AD0E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179" y="3235484"/>
            <a:ext cx="3776472" cy="2124266"/>
          </a:xfrm>
          <a:prstGeom prst="rect">
            <a:avLst/>
          </a:prstGeom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414BD9EF-F004-37E4-6F6E-AE3BFDD6C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38013" y="2825757"/>
            <a:ext cx="3800990" cy="2533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C38F640-0AB5-AA80-81C8-2458903BF2B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796" y="135135"/>
            <a:ext cx="6243433" cy="310666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7E5204A-FD4E-A502-7E4A-3A7DD608D0A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85745" y="127095"/>
            <a:ext cx="6243433" cy="3110707"/>
          </a:xfrm>
          <a:prstGeom prst="rect">
            <a:avLst/>
          </a:prstGeom>
        </p:spPr>
      </p:pic>
      <p:pic>
        <p:nvPicPr>
          <p:cNvPr id="10" name="Grafik 9" descr="Ein Bild, das Text, Person enthält.&#10;&#10;Automatisch generierte Beschreibung">
            <a:extLst>
              <a:ext uri="{FF2B5EF4-FFF2-40B4-BE49-F238E27FC236}">
                <a16:creationId xmlns:a16="http://schemas.microsoft.com/office/drawing/2014/main" id="{A04BD2C0-3194-30D4-0AA6-A952F13EE4F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0283" y="3235484"/>
            <a:ext cx="4688895" cy="312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12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294DA55CC7D2C4E8ABEE725A0D57157" ma:contentTypeVersion="8" ma:contentTypeDescription="Ein neues Dokument erstellen." ma:contentTypeScope="" ma:versionID="eeb32006e2e06087739e78b625b210a8">
  <xsd:schema xmlns:xsd="http://www.w3.org/2001/XMLSchema" xmlns:xs="http://www.w3.org/2001/XMLSchema" xmlns:p="http://schemas.microsoft.com/office/2006/metadata/properties" xmlns:ns2="cfc0bdb3-6efa-4ffb-9741-5cb6fe57f8e0" targetNamespace="http://schemas.microsoft.com/office/2006/metadata/properties" ma:root="true" ma:fieldsID="7d79752645c392b6a370252632bfb6c6" ns2:_="">
    <xsd:import namespace="cfc0bdb3-6efa-4ffb-9741-5cb6fe57f8e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c0bdb3-6efa-4ffb-9741-5cb6fe57f8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9371140-5AA2-445E-BA2B-929DBC443EE1}"/>
</file>

<file path=customXml/itemProps2.xml><?xml version="1.0" encoding="utf-8"?>
<ds:datastoreItem xmlns:ds="http://schemas.openxmlformats.org/officeDocument/2006/customXml" ds:itemID="{4DC937C1-C6CE-4202-86AF-8E49FD290BD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439</Words>
  <Application>Microsoft Office PowerPoint</Application>
  <PresentationFormat>Breitbild</PresentationFormat>
  <Paragraphs>116</Paragraphs>
  <Slides>18</Slides>
  <Notes>18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7" baseType="lpstr">
      <vt:lpstr>Abadi Extra Light</vt:lpstr>
      <vt:lpstr>Arial</vt:lpstr>
      <vt:lpstr>Calibri</vt:lpstr>
      <vt:lpstr>Calibri Light</vt:lpstr>
      <vt:lpstr>Cavolini</vt:lpstr>
      <vt:lpstr>Dreaming Outloud Pro</vt:lpstr>
      <vt:lpstr>Ink Free</vt:lpstr>
      <vt:lpstr>Segoe UI Light</vt:lpstr>
      <vt:lpstr>Office</vt:lpstr>
      <vt:lpstr>  Projekte zur Förderung der Gleichberechtigung  Wachauforum - 8.7.2022</vt:lpstr>
      <vt:lpstr>PowerPoint-Präsentation</vt:lpstr>
      <vt:lpstr>LEADER-Region FUMO Dachverein zur Regionalentwicklung Fuschlseeregion – Mondseeland       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„Pop-up Dorfbüro“ -  CoWorking Mondseeland</vt:lpstr>
      <vt:lpstr>d‘Kramerin</vt:lpstr>
      <vt:lpstr>PowerPoint-Präsentation</vt:lpstr>
      <vt:lpstr>PowerPoint-Präsentation</vt:lpstr>
      <vt:lpstr>KEM Projekte – Nachhaltigkeitsplattform</vt:lpstr>
      <vt:lpstr>Makerday werken. experimentieren. ausprobieren</vt:lpstr>
      <vt:lpstr>Frauen bewegen! Das Mentoring für Frauen in der Region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Wehrordnung  Mondsee</dc:title>
  <dc:creator>StefanieMayrhauser</dc:creator>
  <cp:lastModifiedBy>Julia Soriat | LEADER Region FUMO</cp:lastModifiedBy>
  <cp:revision>825</cp:revision>
  <cp:lastPrinted>2020-03-04T10:14:55Z</cp:lastPrinted>
  <dcterms:created xsi:type="dcterms:W3CDTF">2015-10-29T08:39:24Z</dcterms:created>
  <dcterms:modified xsi:type="dcterms:W3CDTF">2022-07-07T14:37:18Z</dcterms:modified>
</cp:coreProperties>
</file>